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62" r:id="rId3"/>
    <p:sldId id="319" r:id="rId4"/>
    <p:sldId id="387" r:id="rId5"/>
    <p:sldId id="388" r:id="rId6"/>
    <p:sldId id="326" r:id="rId7"/>
    <p:sldId id="389" r:id="rId8"/>
    <p:sldId id="369" r:id="rId9"/>
    <p:sldId id="379" r:id="rId10"/>
    <p:sldId id="382" r:id="rId11"/>
    <p:sldId id="381" r:id="rId12"/>
    <p:sldId id="383" r:id="rId13"/>
    <p:sldId id="380" r:id="rId14"/>
    <p:sldId id="390" r:id="rId15"/>
    <p:sldId id="411" r:id="rId16"/>
    <p:sldId id="413" r:id="rId17"/>
    <p:sldId id="414" r:id="rId18"/>
    <p:sldId id="415" r:id="rId19"/>
    <p:sldId id="418" r:id="rId20"/>
    <p:sldId id="419" r:id="rId21"/>
    <p:sldId id="425" r:id="rId22"/>
    <p:sldId id="420" r:id="rId23"/>
    <p:sldId id="421" r:id="rId24"/>
    <p:sldId id="422" r:id="rId25"/>
    <p:sldId id="423" r:id="rId26"/>
    <p:sldId id="391" r:id="rId27"/>
    <p:sldId id="392" r:id="rId28"/>
    <p:sldId id="409" r:id="rId29"/>
    <p:sldId id="339" r:id="rId30"/>
    <p:sldId id="376" r:id="rId31"/>
    <p:sldId id="340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348" r:id="rId40"/>
    <p:sldId id="400" r:id="rId41"/>
    <p:sldId id="402" r:id="rId42"/>
    <p:sldId id="329" r:id="rId43"/>
    <p:sldId id="331" r:id="rId44"/>
    <p:sldId id="330" r:id="rId45"/>
    <p:sldId id="351" r:id="rId46"/>
    <p:sldId id="352" r:id="rId47"/>
    <p:sldId id="354" r:id="rId48"/>
    <p:sldId id="355" r:id="rId49"/>
    <p:sldId id="356" r:id="rId50"/>
    <p:sldId id="277" r:id="rId51"/>
    <p:sldId id="308" r:id="rId52"/>
    <p:sldId id="357" r:id="rId53"/>
    <p:sldId id="404" r:id="rId54"/>
    <p:sldId id="287" r:id="rId55"/>
    <p:sldId id="40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79"/>
    <p:restoredTop sz="94673"/>
  </p:normalViewPr>
  <p:slideViewPr>
    <p:cSldViewPr snapToGrid="0">
      <p:cViewPr varScale="1">
        <p:scale>
          <a:sx n="90" d="100"/>
          <a:sy n="90" d="100"/>
        </p:scale>
        <p:origin x="224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F7DA9-28E6-C144-A1DE-4DC85E046420}" type="datetimeFigureOut">
              <a:rPr lang="en-US" smtClean="0"/>
              <a:t>7/25/18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6AD90-C528-3C48-A855-2478AE47F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0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6AD90-C528-3C48-A855-2478AE47F3D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6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6147A-F0FA-994F-B592-478B024C57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14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565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69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766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47700"/>
            <a:ext cx="10515600" cy="876300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accent1">
                    <a:lumMod val="75000"/>
                  </a:schemeClr>
                </a:solidFill>
                <a:latin typeface="Calibri "/>
              </a:defRPr>
            </a:lvl1pPr>
          </a:lstStyle>
          <a:p>
            <a:r>
              <a:rPr lang="en-GB" dirty="0"/>
              <a:t>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3700"/>
            <a:ext cx="10515600" cy="435133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33425" y="178594"/>
            <a:ext cx="10058400" cy="329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Chair of Robotics, Artificial Intelligence and Embedded Systems</a:t>
            </a:r>
            <a:endParaRPr lang="en-GB" sz="12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65" y="228917"/>
            <a:ext cx="885392" cy="298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637" y="164940"/>
            <a:ext cx="384175" cy="4225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960" y="16571"/>
            <a:ext cx="719329" cy="71932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B573A1-A290-3143-B418-1F9C10DE4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54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6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162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06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41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53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42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3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530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rene.filip@tum.d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4.tiff"/><Relationship Id="rId5" Type="http://schemas.openxmlformats.org/officeDocument/2006/relationships/image" Target="../media/image30.png"/><Relationship Id="rId10" Type="http://schemas.openxmlformats.org/officeDocument/2006/relationships/image" Target="../media/image23.tiff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3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37.png"/><Relationship Id="rId9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7.in.tum.de/um/courses/mc/ss2018/" TargetMode="External"/><Relationship Id="rId2" Type="http://schemas.openxmlformats.org/officeDocument/2006/relationships/hyperlink" Target="https://www.reuters.com/article/us-toyota-recall-idUSBREA1B1B92014021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rismmodelchecker.org/lectures/pmc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2"/>
          <p:cNvSpPr txBox="1"/>
          <p:nvPr/>
        </p:nvSpPr>
        <p:spPr>
          <a:xfrm>
            <a:off x="371520" y="1563840"/>
            <a:ext cx="11448720" cy="402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Seminar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TextShape 5"/>
          <p:cNvSpPr txBox="1"/>
          <p:nvPr/>
        </p:nvSpPr>
        <p:spPr>
          <a:xfrm>
            <a:off x="371520" y="3826800"/>
            <a:ext cx="11448720" cy="1931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2200" b="1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Amin </a:t>
            </a:r>
            <a:r>
              <a:rPr lang="en-US" sz="2200" b="1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Ahantab</a:t>
            </a:r>
            <a:r>
              <a:rPr lang="en-US" sz="2200" b="1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			René Filip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spcBef>
                <a:spcPts val="601"/>
              </a:spcBef>
            </a:pPr>
            <a:r>
              <a:rPr lang="en-US" b="1" u="sng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amin.ahantab@tum.de </a:t>
            </a:r>
            <a:r>
              <a:rPr lang="en-US" b="1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		</a:t>
            </a:r>
            <a:r>
              <a:rPr lang="en-US" b="1" u="sng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rene.filip@tum.de</a:t>
            </a:r>
            <a:endParaRPr lang="en-US" b="1" spc="-1" dirty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TextShape 4"/>
          <p:cNvSpPr txBox="1"/>
          <p:nvPr/>
        </p:nvSpPr>
        <p:spPr>
          <a:xfrm>
            <a:off x="371520" y="5950440"/>
            <a:ext cx="11448720" cy="46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SS 2018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TextShape 1"/>
          <p:cNvSpPr txBox="1"/>
          <p:nvPr/>
        </p:nvSpPr>
        <p:spPr>
          <a:xfrm>
            <a:off x="371520" y="2560320"/>
            <a:ext cx="11448720" cy="1073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sz="4500" b="1" spc="-1" dirty="0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</a:rPr>
              <a:t>Formal Verification of RL-based Approaches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5" y="333756"/>
            <a:ext cx="1166364" cy="11663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33756"/>
            <a:ext cx="2133600" cy="7191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25" y="564912"/>
            <a:ext cx="612775" cy="674052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84F4DAE-E303-DD40-A05E-17D9CCF005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B60795A-E831-3E46-ACEA-29FD6CEAE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18269F9-A3C3-E44B-8A03-05CF4B16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64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167B-2019-5844-A158-BBC9F0CA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Verification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1E325F-A82A-AA40-9DE0-2A917F66A0E4}"/>
              </a:ext>
            </a:extLst>
          </p:cNvPr>
          <p:cNvGrpSpPr/>
          <p:nvPr/>
        </p:nvGrpSpPr>
        <p:grpSpPr>
          <a:xfrm>
            <a:off x="366030" y="1864085"/>
            <a:ext cx="11459939" cy="1894893"/>
            <a:chOff x="427261" y="1795620"/>
            <a:chExt cx="11459939" cy="18948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D1484F-EA4C-B542-9C80-4509A4BCA7F7}"/>
                </a:ext>
              </a:extLst>
            </p:cNvPr>
            <p:cNvGrpSpPr/>
            <p:nvPr/>
          </p:nvGrpSpPr>
          <p:grpSpPr>
            <a:xfrm>
              <a:off x="427261" y="2127844"/>
              <a:ext cx="9041903" cy="1092664"/>
              <a:chOff x="1534236" y="2442526"/>
              <a:chExt cx="9041903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FDB935-A11D-6049-BD95-D10CFB2C9A93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FBEFBF-F2A2-004E-A496-C82E0D6A36E1}"/>
                  </a:ext>
                </a:extLst>
              </p:cNvPr>
              <p:cNvSpPr txBox="1"/>
              <p:nvPr/>
            </p:nvSpPr>
            <p:spPr>
              <a:xfrm>
                <a:off x="1534236" y="2450249"/>
                <a:ext cx="273442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Environment,</a:t>
                </a:r>
              </a:p>
              <a:p>
                <a:pPr algn="ctr"/>
                <a:r>
                  <a:rPr lang="en-US" sz="3200" dirty="0"/>
                  <a:t>partial 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45F0AD-225B-684E-ABBE-5890EEF930C5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C4FFF82-6347-2F48-AA14-8ECD7A9427B0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8"/>
                <a:ext cx="819328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2C8BBFD-2112-264A-A74B-B0D1F259390A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25561D6-CDD0-3A44-BBB4-62C46EA5CC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87580" y="2101231"/>
              <a:ext cx="1566220" cy="1145886"/>
              <a:chOff x="4378841" y="2477386"/>
              <a:chExt cx="3182682" cy="232853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F641EB4-8B2A-124A-B4AD-C892E6F68761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F59C78A-669E-BD42-94C1-A86D2C375E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080AE3D-AB2C-6A43-9AF8-14A5873DA6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7AADBD5A-952C-E74B-9B2A-8A2B885793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30F2448-8CA4-1A46-A144-1F6174359D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3109FA-9A6C-7946-9D37-796994482376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48E1EE2D-7A25-A54E-9741-07324F2728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B5504355-80AF-4E4D-84E5-E9CA4DC806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9BF8DF24-371A-2D44-94BF-491F591CEA2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2C13E89-C8C7-2A4A-9156-44AA5035253A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CE9D523-6716-8247-9168-57509CC10F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BAA976F-0B28-8241-A1E3-F3FC088C6F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D52B487-7D04-F249-B2B9-DCBA6BF59E16}"/>
                  </a:ext>
                </a:extLst>
              </p:cNvPr>
              <p:cNvCxnSpPr>
                <a:stCxn id="36" idx="6"/>
                <a:endCxn id="39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7D0CD-31E1-5B49-A107-ACC06A28F2FF}"/>
                  </a:ext>
                </a:extLst>
              </p:cNvPr>
              <p:cNvCxnSpPr>
                <a:stCxn id="36" idx="6"/>
                <a:endCxn id="40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762063D-EB50-F44D-A51A-4A486DA1F5AE}"/>
                  </a:ext>
                </a:extLst>
              </p:cNvPr>
              <p:cNvCxnSpPr>
                <a:stCxn id="36" idx="6"/>
                <a:endCxn id="41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2551F7F-FE84-0245-B98E-8DB48D876714}"/>
                  </a:ext>
                </a:extLst>
              </p:cNvPr>
              <p:cNvCxnSpPr>
                <a:cxnSpLocks/>
                <a:stCxn id="36" idx="6"/>
                <a:endCxn id="42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AD9B37F-7424-164A-B0CF-42FECC793B57}"/>
                  </a:ext>
                </a:extLst>
              </p:cNvPr>
              <p:cNvCxnSpPr>
                <a:cxnSpLocks/>
                <a:stCxn id="39" idx="6"/>
                <a:endCxn id="34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B02A05D-BE69-BC42-AA3F-F25D19E933C3}"/>
                  </a:ext>
                </a:extLst>
              </p:cNvPr>
              <p:cNvCxnSpPr>
                <a:cxnSpLocks/>
                <a:stCxn id="39" idx="6"/>
                <a:endCxn id="35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E00E1D53-1FBD-E749-B279-73DB771B7987}"/>
                  </a:ext>
                </a:extLst>
              </p:cNvPr>
              <p:cNvCxnSpPr>
                <a:cxnSpLocks/>
                <a:stCxn id="38" idx="6"/>
                <a:endCxn id="42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A08B581-E41D-984C-97AF-3AF5AFA01882}"/>
                  </a:ext>
                </a:extLst>
              </p:cNvPr>
              <p:cNvCxnSpPr>
                <a:cxnSpLocks/>
                <a:stCxn id="38" idx="6"/>
                <a:endCxn id="41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3F1CF36-E080-1546-BA2A-C08214BE5306}"/>
                  </a:ext>
                </a:extLst>
              </p:cNvPr>
              <p:cNvCxnSpPr>
                <a:cxnSpLocks/>
                <a:stCxn id="38" idx="6"/>
                <a:endCxn id="40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09E16E1-3307-A74F-B885-E23330EA64FC}"/>
                  </a:ext>
                </a:extLst>
              </p:cNvPr>
              <p:cNvCxnSpPr>
                <a:cxnSpLocks/>
                <a:stCxn id="38" idx="6"/>
                <a:endCxn id="39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EDF535A-A6FA-EC4C-9DE0-4B44A79E2B17}"/>
                  </a:ext>
                </a:extLst>
              </p:cNvPr>
              <p:cNvCxnSpPr>
                <a:cxnSpLocks/>
                <a:stCxn id="42" idx="6"/>
                <a:endCxn id="35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3B08589F-3B0D-1541-9FE9-452DD6283734}"/>
                  </a:ext>
                </a:extLst>
              </p:cNvPr>
              <p:cNvCxnSpPr>
                <a:cxnSpLocks/>
                <a:stCxn id="42" idx="6"/>
                <a:endCxn id="34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A3B87D0-BF2D-FF49-BA25-F60375DB9C55}"/>
                  </a:ext>
                </a:extLst>
              </p:cNvPr>
              <p:cNvCxnSpPr>
                <a:cxnSpLocks/>
                <a:stCxn id="37" idx="6"/>
                <a:endCxn id="39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A7DC6C2-2E95-8E46-A8FB-8A6D4A176EB4}"/>
                  </a:ext>
                </a:extLst>
              </p:cNvPr>
              <p:cNvCxnSpPr>
                <a:cxnSpLocks/>
                <a:stCxn id="37" idx="6"/>
                <a:endCxn id="40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074F33E-49CA-6A4E-ABD7-330106B6876D}"/>
                  </a:ext>
                </a:extLst>
              </p:cNvPr>
              <p:cNvCxnSpPr>
                <a:cxnSpLocks/>
                <a:stCxn id="37" idx="6"/>
                <a:endCxn id="41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04D8615-F760-5045-8680-995E9C15A3DE}"/>
                  </a:ext>
                </a:extLst>
              </p:cNvPr>
              <p:cNvCxnSpPr>
                <a:cxnSpLocks/>
                <a:endCxn id="42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AC385C0-7226-DC4D-A25C-6383198CB48B}"/>
                  </a:ext>
                </a:extLst>
              </p:cNvPr>
              <p:cNvCxnSpPr>
                <a:cxnSpLocks/>
                <a:stCxn id="40" idx="6"/>
                <a:endCxn id="34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E603D1E-92CD-F54D-8663-DC682E9E45CB}"/>
                  </a:ext>
                </a:extLst>
              </p:cNvPr>
              <p:cNvCxnSpPr>
                <a:cxnSpLocks/>
                <a:stCxn id="40" idx="6"/>
                <a:endCxn id="35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F08090-41C3-8A47-8E69-DA4C278E494C}"/>
                  </a:ext>
                </a:extLst>
              </p:cNvPr>
              <p:cNvCxnSpPr>
                <a:cxnSpLocks/>
                <a:stCxn id="41" idx="6"/>
                <a:endCxn id="35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8DD3FD0-EA17-974E-9204-EEF21CBFD09F}"/>
                  </a:ext>
                </a:extLst>
              </p:cNvPr>
              <p:cNvCxnSpPr>
                <a:cxnSpLocks/>
                <a:stCxn id="41" idx="6"/>
                <a:endCxn id="34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8FE2544-015E-A249-9493-187241637AB5}"/>
                </a:ext>
              </a:extLst>
            </p:cNvPr>
            <p:cNvSpPr/>
            <p:nvPr/>
          </p:nvSpPr>
          <p:spPr>
            <a:xfrm>
              <a:off x="6208225" y="1795620"/>
              <a:ext cx="5678975" cy="1894893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3A6BE80-2BD7-4144-BE81-76C68C7A0F87}"/>
              </a:ext>
            </a:extLst>
          </p:cNvPr>
          <p:cNvSpPr txBox="1"/>
          <p:nvPr/>
        </p:nvSpPr>
        <p:spPr>
          <a:xfrm>
            <a:off x="4050566" y="4099063"/>
            <a:ext cx="3072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Is my policy stable?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0DE7A0-F38F-6B4B-BC1B-68449CEFA56F}"/>
              </a:ext>
            </a:extLst>
          </p:cNvPr>
          <p:cNvSpPr txBox="1"/>
          <p:nvPr/>
        </p:nvSpPr>
        <p:spPr>
          <a:xfrm>
            <a:off x="6637501" y="5524740"/>
            <a:ext cx="4820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Can it deal with perturbations?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73DDF7-C7CC-4541-899F-6126D4839714}"/>
              </a:ext>
            </a:extLst>
          </p:cNvPr>
          <p:cNvSpPr txBox="1"/>
          <p:nvPr/>
        </p:nvSpPr>
        <p:spPr>
          <a:xfrm>
            <a:off x="2498667" y="4757171"/>
            <a:ext cx="9247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Can I ensure certain actions won’t happen in a specific state?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32BD3437-F188-B149-97D8-9F1D74895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[4] 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</p:txBody>
      </p:sp>
      <p:sp>
        <p:nvSpPr>
          <p:cNvPr id="54" name="Date Placeholder 8">
            <a:extLst>
              <a:ext uri="{FF2B5EF4-FFF2-40B4-BE49-F238E27FC236}">
                <a16:creationId xmlns:a16="http://schemas.microsoft.com/office/drawing/2014/main" id="{814BFF1C-F659-534D-A8DF-C9CE9F69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F98968C0-3737-7A40-BBB4-34188775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29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4F82-D01F-7A4D-8BDB-5C4D3EB1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Code Verification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35A801-62B6-9B4B-8711-36734CB84C62}"/>
              </a:ext>
            </a:extLst>
          </p:cNvPr>
          <p:cNvGrpSpPr/>
          <p:nvPr/>
        </p:nvGrpSpPr>
        <p:grpSpPr>
          <a:xfrm>
            <a:off x="488255" y="4336984"/>
            <a:ext cx="11215489" cy="1440294"/>
            <a:chOff x="549250" y="1702966"/>
            <a:chExt cx="11215489" cy="14402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393598-15A6-FB4D-9438-E42591349120}"/>
                </a:ext>
              </a:extLst>
            </p:cNvPr>
            <p:cNvGrpSpPr/>
            <p:nvPr/>
          </p:nvGrpSpPr>
          <p:grpSpPr>
            <a:xfrm>
              <a:off x="2190466" y="1876784"/>
              <a:ext cx="7689637" cy="1092664"/>
              <a:chOff x="2886502" y="2442526"/>
              <a:chExt cx="7689637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78A13-F133-1947-BDB6-82DA370957CF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FD783-76B6-064C-8B4D-C62A61FE95CA}"/>
                  </a:ext>
                </a:extLst>
              </p:cNvPr>
              <p:cNvSpPr txBox="1"/>
              <p:nvPr/>
            </p:nvSpPr>
            <p:spPr>
              <a:xfrm>
                <a:off x="2886502" y="2696468"/>
                <a:ext cx="13821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0D2D67-89B5-8745-A6C0-EB1EE9D764CC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D447E22-69D6-1B4E-ACF6-8CDD91B832FF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6"/>
                <a:ext cx="819328" cy="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9148541-7A9C-6F46-8FB7-8B6D2D83A9A8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12ABF2-44B9-434B-B65B-FC94A3681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50" y="1702966"/>
              <a:ext cx="1800367" cy="1440294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102A04-5B38-194E-90CF-AD6C5488B5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98519" y="1850170"/>
              <a:ext cx="1566220" cy="1145886"/>
              <a:chOff x="4378841" y="2477386"/>
              <a:chExt cx="3182682" cy="232853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13CBE9A-2DA9-4441-A3C1-9798E61640E9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000B88E-2133-7040-8FD6-C531646A3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36F89FD-7BC5-0C40-9AE5-58F01D6F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7CC3329-5689-E440-BF4D-5838CF003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52D8CA1-2C96-D041-AB0A-00AEA2D344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85E6C91-5746-D346-A1C4-C2321ACE96A0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DD0FE576-789A-2C47-B6C9-7581312401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016A25-FD15-1740-AABF-59B75A4070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B465D09-AA0C-D74F-9CCE-F0E98DE89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A79A09-971F-CC4A-8D3A-D18E6DB90DEE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AB30E76-6631-F74D-A7A0-AA1F4C6C27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4EE29A1-C4D9-FC47-8EC8-E7C6E3F7EF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402682-8610-C344-9DE4-84063202BC77}"/>
                  </a:ext>
                </a:extLst>
              </p:cNvPr>
              <p:cNvCxnSpPr>
                <a:stCxn id="89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7C0A570-258E-F642-BA50-4224E8C7FD31}"/>
                  </a:ext>
                </a:extLst>
              </p:cNvPr>
              <p:cNvCxnSpPr>
                <a:stCxn id="89" idx="6"/>
                <a:endCxn id="93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619F45E-58AE-4946-B3BD-A08D428C3DD7}"/>
                  </a:ext>
                </a:extLst>
              </p:cNvPr>
              <p:cNvCxnSpPr>
                <a:stCxn id="89" idx="6"/>
                <a:endCxn id="94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A3F3586-E2A1-4049-8958-10625BE895A6}"/>
                  </a:ext>
                </a:extLst>
              </p:cNvPr>
              <p:cNvCxnSpPr>
                <a:cxnSpLocks/>
                <a:stCxn id="89" idx="6"/>
                <a:endCxn id="95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3574162-C3A9-2C48-B423-33655D3DAAB8}"/>
                  </a:ext>
                </a:extLst>
              </p:cNvPr>
              <p:cNvCxnSpPr>
                <a:cxnSpLocks/>
                <a:stCxn id="92" idx="6"/>
                <a:endCxn id="87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0EC2D08-8D47-0A42-BA60-385BC8CA6D5C}"/>
                  </a:ext>
                </a:extLst>
              </p:cNvPr>
              <p:cNvCxnSpPr>
                <a:cxnSpLocks/>
                <a:stCxn id="92" idx="6"/>
                <a:endCxn id="88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72E8582-A655-104A-BAFE-31565FEDD632}"/>
                  </a:ext>
                </a:extLst>
              </p:cNvPr>
              <p:cNvCxnSpPr>
                <a:cxnSpLocks/>
                <a:stCxn id="91" idx="6"/>
                <a:endCxn id="95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12EC342-D574-E94C-9EEF-401607CC6009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A4844B6-F741-454D-9393-6D43FB5153F8}"/>
                  </a:ext>
                </a:extLst>
              </p:cNvPr>
              <p:cNvCxnSpPr>
                <a:cxnSpLocks/>
                <a:stCxn id="91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B2961C8-04C0-544E-8A43-A203B141A9C7}"/>
                  </a:ext>
                </a:extLst>
              </p:cNvPr>
              <p:cNvCxnSpPr>
                <a:cxnSpLocks/>
                <a:stCxn id="91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D16EBF0-C2E5-AA4F-8049-6F7F37980719}"/>
                  </a:ext>
                </a:extLst>
              </p:cNvPr>
              <p:cNvCxnSpPr>
                <a:cxnSpLocks/>
                <a:stCxn id="95" idx="6"/>
                <a:endCxn id="88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3E645BA-F62B-844C-8C84-A5853A893A85}"/>
                  </a:ext>
                </a:extLst>
              </p:cNvPr>
              <p:cNvCxnSpPr>
                <a:cxnSpLocks/>
                <a:stCxn id="95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A554FCB-33FB-3D42-B6D3-47096218DD30}"/>
                  </a:ext>
                </a:extLst>
              </p:cNvPr>
              <p:cNvCxnSpPr>
                <a:cxnSpLocks/>
                <a:stCxn id="90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1241023-5687-5A42-8518-679518E9D32E}"/>
                  </a:ext>
                </a:extLst>
              </p:cNvPr>
              <p:cNvCxnSpPr>
                <a:cxnSpLocks/>
                <a:stCxn id="90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5FC63A-E592-6343-80A5-8A189CA8D034}"/>
                  </a:ext>
                </a:extLst>
              </p:cNvPr>
              <p:cNvCxnSpPr>
                <a:cxnSpLocks/>
                <a:stCxn id="90" idx="6"/>
                <a:endCxn id="94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B492707-6258-744F-8B09-1DF950AF5413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462A0B4-40A7-D249-9563-69A0FF907EE7}"/>
                  </a:ext>
                </a:extLst>
              </p:cNvPr>
              <p:cNvCxnSpPr>
                <a:cxnSpLocks/>
                <a:stCxn id="93" idx="6"/>
                <a:endCxn id="87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213A190-E4D7-454A-9573-E90C87CAC6A7}"/>
                  </a:ext>
                </a:extLst>
              </p:cNvPr>
              <p:cNvCxnSpPr>
                <a:cxnSpLocks/>
                <a:stCxn id="93" idx="6"/>
                <a:endCxn id="88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D88FD6E-F6C5-4C4D-B429-FC5BA263094A}"/>
                  </a:ext>
                </a:extLst>
              </p:cNvPr>
              <p:cNvCxnSpPr>
                <a:cxnSpLocks/>
                <a:stCxn id="94" idx="6"/>
                <a:endCxn id="88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C96AC16-7C57-AB44-9522-E27F94231AAE}"/>
                  </a:ext>
                </a:extLst>
              </p:cNvPr>
              <p:cNvCxnSpPr>
                <a:cxnSpLocks/>
                <a:stCxn id="94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Content Placeholder 5">
            <a:extLst>
              <a:ext uri="{FF2B5EF4-FFF2-40B4-BE49-F238E27FC236}">
                <a16:creationId xmlns:a16="http://schemas.microsoft.com/office/drawing/2014/main" id="{2B072073-C4F1-EB47-9DC1-0EB446BD6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322" y="1928119"/>
            <a:ext cx="3692857" cy="1762196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RL Implementation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1. if (p &lt; 0.1) {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2.     // do something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3. } else {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4.     // do something else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5. 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409F8E-BBB0-9943-AED2-FD1E6567DA10}"/>
              </a:ext>
            </a:extLst>
          </p:cNvPr>
          <p:cNvSpPr txBox="1"/>
          <p:nvPr/>
        </p:nvSpPr>
        <p:spPr>
          <a:xfrm>
            <a:off x="7848575" y="2224897"/>
            <a:ext cx="3505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Did I implement the code correctly?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C3EAC89-DA7D-6445-AC64-8F00D5664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[4] 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</p:txBody>
      </p:sp>
      <p:sp>
        <p:nvSpPr>
          <p:cNvPr id="52" name="Date Placeholder 8">
            <a:extLst>
              <a:ext uri="{FF2B5EF4-FFF2-40B4-BE49-F238E27FC236}">
                <a16:creationId xmlns:a16="http://schemas.microsoft.com/office/drawing/2014/main" id="{86899FD9-DDEB-B944-8F35-CD505542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E34B32-F0C1-844C-B07B-41EFCADC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000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4F82-D01F-7A4D-8BDB-5C4D3EB1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Algorithm Verification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35A801-62B6-9B4B-8711-36734CB84C62}"/>
              </a:ext>
            </a:extLst>
          </p:cNvPr>
          <p:cNvGrpSpPr/>
          <p:nvPr/>
        </p:nvGrpSpPr>
        <p:grpSpPr>
          <a:xfrm>
            <a:off x="488255" y="4336984"/>
            <a:ext cx="11215489" cy="1440294"/>
            <a:chOff x="549250" y="1702966"/>
            <a:chExt cx="11215489" cy="14402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393598-15A6-FB4D-9438-E42591349120}"/>
                </a:ext>
              </a:extLst>
            </p:cNvPr>
            <p:cNvGrpSpPr/>
            <p:nvPr/>
          </p:nvGrpSpPr>
          <p:grpSpPr>
            <a:xfrm>
              <a:off x="2190466" y="1876784"/>
              <a:ext cx="7689637" cy="1092664"/>
              <a:chOff x="2886502" y="2442526"/>
              <a:chExt cx="7689637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78A13-F133-1947-BDB6-82DA370957CF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FD783-76B6-064C-8B4D-C62A61FE95CA}"/>
                  </a:ext>
                </a:extLst>
              </p:cNvPr>
              <p:cNvSpPr txBox="1"/>
              <p:nvPr/>
            </p:nvSpPr>
            <p:spPr>
              <a:xfrm>
                <a:off x="2886502" y="2696468"/>
                <a:ext cx="13821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0D2D67-89B5-8745-A6C0-EB1EE9D764CC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D447E22-69D6-1B4E-ACF6-8CDD91B832FF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6"/>
                <a:ext cx="819328" cy="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9148541-7A9C-6F46-8FB7-8B6D2D83A9A8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12ABF2-44B9-434B-B65B-FC94A3681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50" y="1702966"/>
              <a:ext cx="1800367" cy="1440294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102A04-5B38-194E-90CF-AD6C5488B5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98519" y="1850170"/>
              <a:ext cx="1566220" cy="1145886"/>
              <a:chOff x="4378841" y="2477386"/>
              <a:chExt cx="3182682" cy="232853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13CBE9A-2DA9-4441-A3C1-9798E61640E9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000B88E-2133-7040-8FD6-C531646A3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36F89FD-7BC5-0C40-9AE5-58F01D6F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7CC3329-5689-E440-BF4D-5838CF003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52D8CA1-2C96-D041-AB0A-00AEA2D344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85E6C91-5746-D346-A1C4-C2321ACE96A0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DD0FE576-789A-2C47-B6C9-7581312401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016A25-FD15-1740-AABF-59B75A4070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B465D09-AA0C-D74F-9CCE-F0E98DE89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A79A09-971F-CC4A-8D3A-D18E6DB90DEE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AB30E76-6631-F74D-A7A0-AA1F4C6C27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4EE29A1-C4D9-FC47-8EC8-E7C6E3F7EF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402682-8610-C344-9DE4-84063202BC77}"/>
                  </a:ext>
                </a:extLst>
              </p:cNvPr>
              <p:cNvCxnSpPr>
                <a:stCxn id="89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7C0A570-258E-F642-BA50-4224E8C7FD31}"/>
                  </a:ext>
                </a:extLst>
              </p:cNvPr>
              <p:cNvCxnSpPr>
                <a:stCxn id="89" idx="6"/>
                <a:endCxn id="93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619F45E-58AE-4946-B3BD-A08D428C3DD7}"/>
                  </a:ext>
                </a:extLst>
              </p:cNvPr>
              <p:cNvCxnSpPr>
                <a:stCxn id="89" idx="6"/>
                <a:endCxn id="94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A3F3586-E2A1-4049-8958-10625BE895A6}"/>
                  </a:ext>
                </a:extLst>
              </p:cNvPr>
              <p:cNvCxnSpPr>
                <a:cxnSpLocks/>
                <a:stCxn id="89" idx="6"/>
                <a:endCxn id="95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3574162-C3A9-2C48-B423-33655D3DAAB8}"/>
                  </a:ext>
                </a:extLst>
              </p:cNvPr>
              <p:cNvCxnSpPr>
                <a:cxnSpLocks/>
                <a:stCxn id="92" idx="6"/>
                <a:endCxn id="87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0EC2D08-8D47-0A42-BA60-385BC8CA6D5C}"/>
                  </a:ext>
                </a:extLst>
              </p:cNvPr>
              <p:cNvCxnSpPr>
                <a:cxnSpLocks/>
                <a:stCxn id="92" idx="6"/>
                <a:endCxn id="88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72E8582-A655-104A-BAFE-31565FEDD632}"/>
                  </a:ext>
                </a:extLst>
              </p:cNvPr>
              <p:cNvCxnSpPr>
                <a:cxnSpLocks/>
                <a:stCxn id="91" idx="6"/>
                <a:endCxn id="95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12EC342-D574-E94C-9EEF-401607CC6009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A4844B6-F741-454D-9393-6D43FB5153F8}"/>
                  </a:ext>
                </a:extLst>
              </p:cNvPr>
              <p:cNvCxnSpPr>
                <a:cxnSpLocks/>
                <a:stCxn id="91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B2961C8-04C0-544E-8A43-A203B141A9C7}"/>
                  </a:ext>
                </a:extLst>
              </p:cNvPr>
              <p:cNvCxnSpPr>
                <a:cxnSpLocks/>
                <a:stCxn id="91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D16EBF0-C2E5-AA4F-8049-6F7F37980719}"/>
                  </a:ext>
                </a:extLst>
              </p:cNvPr>
              <p:cNvCxnSpPr>
                <a:cxnSpLocks/>
                <a:stCxn id="95" idx="6"/>
                <a:endCxn id="88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3E645BA-F62B-844C-8C84-A5853A893A85}"/>
                  </a:ext>
                </a:extLst>
              </p:cNvPr>
              <p:cNvCxnSpPr>
                <a:cxnSpLocks/>
                <a:stCxn id="95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A554FCB-33FB-3D42-B6D3-47096218DD30}"/>
                  </a:ext>
                </a:extLst>
              </p:cNvPr>
              <p:cNvCxnSpPr>
                <a:cxnSpLocks/>
                <a:stCxn id="90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1241023-5687-5A42-8518-679518E9D32E}"/>
                  </a:ext>
                </a:extLst>
              </p:cNvPr>
              <p:cNvCxnSpPr>
                <a:cxnSpLocks/>
                <a:stCxn id="90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5FC63A-E592-6343-80A5-8A189CA8D034}"/>
                  </a:ext>
                </a:extLst>
              </p:cNvPr>
              <p:cNvCxnSpPr>
                <a:cxnSpLocks/>
                <a:stCxn id="90" idx="6"/>
                <a:endCxn id="94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B492707-6258-744F-8B09-1DF950AF5413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462A0B4-40A7-D249-9563-69A0FF907EE7}"/>
                  </a:ext>
                </a:extLst>
              </p:cNvPr>
              <p:cNvCxnSpPr>
                <a:cxnSpLocks/>
                <a:stCxn id="93" idx="6"/>
                <a:endCxn id="87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213A190-E4D7-454A-9573-E90C87CAC6A7}"/>
                  </a:ext>
                </a:extLst>
              </p:cNvPr>
              <p:cNvCxnSpPr>
                <a:cxnSpLocks/>
                <a:stCxn id="93" idx="6"/>
                <a:endCxn id="88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D88FD6E-F6C5-4C4D-B429-FC5BA263094A}"/>
                  </a:ext>
                </a:extLst>
              </p:cNvPr>
              <p:cNvCxnSpPr>
                <a:cxnSpLocks/>
                <a:stCxn id="94" idx="6"/>
                <a:endCxn id="88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C96AC16-7C57-AB44-9522-E27F94231AAE}"/>
                  </a:ext>
                </a:extLst>
              </p:cNvPr>
              <p:cNvCxnSpPr>
                <a:cxnSpLocks/>
                <a:stCxn id="94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37409F8E-BBB0-9943-AED2-FD1E6567DA10}"/>
              </a:ext>
            </a:extLst>
          </p:cNvPr>
          <p:cNvSpPr txBox="1"/>
          <p:nvPr/>
        </p:nvSpPr>
        <p:spPr>
          <a:xfrm>
            <a:off x="7157031" y="2224897"/>
            <a:ext cx="29804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Will my algorithm converge to a policy?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E9EE412-BCF3-704B-BC1E-12B519C60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758" y="1919282"/>
            <a:ext cx="3205007" cy="1758559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4368FF0-D87C-B04C-ABF0-30FB5341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[4] 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</p:txBody>
      </p:sp>
      <p:sp>
        <p:nvSpPr>
          <p:cNvPr id="52" name="Date Placeholder 8">
            <a:extLst>
              <a:ext uri="{FF2B5EF4-FFF2-40B4-BE49-F238E27FC236}">
                <a16:creationId xmlns:a16="http://schemas.microsoft.com/office/drawing/2014/main" id="{815317EE-2124-1E48-8F0F-02707694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82F75E9-913D-1244-AF4F-314C3F95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9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Verification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BA5AF0-5F19-3342-9518-B67ECC8C27A1}"/>
              </a:ext>
            </a:extLst>
          </p:cNvPr>
          <p:cNvGrpSpPr/>
          <p:nvPr/>
        </p:nvGrpSpPr>
        <p:grpSpPr>
          <a:xfrm>
            <a:off x="838200" y="2290648"/>
            <a:ext cx="9041904" cy="2539194"/>
            <a:chOff x="838199" y="2550926"/>
            <a:chExt cx="9041904" cy="25391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464CD3A-DCF8-1840-92E2-577798EA1815}"/>
                </a:ext>
              </a:extLst>
            </p:cNvPr>
            <p:cNvGrpSpPr/>
            <p:nvPr/>
          </p:nvGrpSpPr>
          <p:grpSpPr>
            <a:xfrm>
              <a:off x="838200" y="2550926"/>
              <a:ext cx="9041903" cy="1092664"/>
              <a:chOff x="1534236" y="2442526"/>
              <a:chExt cx="9041903" cy="109266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D52F18B-8581-F444-BE0C-F14151CF48BA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814034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0739A6-EFA3-F544-86F0-B0837AFB414D}"/>
                  </a:ext>
                </a:extLst>
              </p:cNvPr>
              <p:cNvSpPr txBox="1"/>
              <p:nvPr/>
            </p:nvSpPr>
            <p:spPr>
              <a:xfrm>
                <a:off x="1534236" y="2696470"/>
                <a:ext cx="27344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Environment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6F97E0-E5F5-0B4F-AD5E-2E198379F795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38E4DD9-8C56-D64C-A25C-5832C0C8C5DE}"/>
                  </a:ext>
                </a:extLst>
              </p:cNvPr>
              <p:cNvCxnSpPr>
                <a:cxnSpLocks/>
                <a:stCxn id="13" idx="3"/>
                <a:endCxn id="12" idx="1"/>
              </p:cNvCxnSpPr>
              <p:nvPr/>
            </p:nvCxnSpPr>
            <p:spPr>
              <a:xfrm>
                <a:off x="4268665" y="2988858"/>
                <a:ext cx="819328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C6D1A6F-8B49-1B44-A090-5046D2097B2F}"/>
                  </a:ext>
                </a:extLst>
              </p:cNvPr>
              <p:cNvCxnSpPr>
                <a:cxnSpLocks/>
                <a:stCxn id="12" idx="3"/>
                <a:endCxn id="14" idx="1"/>
              </p:cNvCxnSpPr>
              <p:nvPr/>
            </p:nvCxnSpPr>
            <p:spPr>
              <a:xfrm flipV="1">
                <a:off x="6902027" y="2988857"/>
                <a:ext cx="731589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F0BE3D-3E43-0D45-826B-ED7DBF1562E2}"/>
                </a:ext>
              </a:extLst>
            </p:cNvPr>
            <p:cNvSpPr/>
            <p:nvPr/>
          </p:nvSpPr>
          <p:spPr>
            <a:xfrm>
              <a:off x="4391958" y="3997456"/>
              <a:ext cx="1814034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Monitor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274B59-98E1-E749-A473-C0483C014AB6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5298974" y="3643590"/>
              <a:ext cx="1" cy="353866"/>
            </a:xfrm>
            <a:prstGeom prst="straightConnector1">
              <a:avLst/>
            </a:prstGeom>
            <a:ln w="444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99E634-3DF8-2448-A2AF-597DD122AEF0}"/>
                </a:ext>
              </a:extLst>
            </p:cNvPr>
            <p:cNvSpPr txBox="1"/>
            <p:nvPr/>
          </p:nvSpPr>
          <p:spPr>
            <a:xfrm>
              <a:off x="838199" y="4251400"/>
              <a:ext cx="2734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Specifications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D691BC0-A679-8F4A-BB00-A0E473F9C247}"/>
                </a:ext>
              </a:extLst>
            </p:cNvPr>
            <p:cNvCxnSpPr>
              <a:cxnSpLocks/>
              <a:stCxn id="23" idx="3"/>
              <a:endCxn id="17" idx="1"/>
            </p:cNvCxnSpPr>
            <p:nvPr/>
          </p:nvCxnSpPr>
          <p:spPr>
            <a:xfrm>
              <a:off x="3572628" y="4543788"/>
              <a:ext cx="819330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1BB102-D583-BD45-9EAE-97E23423AB2A}"/>
                </a:ext>
              </a:extLst>
            </p:cNvPr>
            <p:cNvSpPr txBox="1"/>
            <p:nvPr/>
          </p:nvSpPr>
          <p:spPr>
            <a:xfrm>
              <a:off x="7025322" y="4251400"/>
              <a:ext cx="19685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Model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A282C83-996A-5544-80FF-63483C32CD7D}"/>
                </a:ext>
              </a:extLst>
            </p:cNvPr>
            <p:cNvCxnSpPr>
              <a:cxnSpLocks/>
              <a:stCxn id="17" idx="3"/>
              <a:endCxn id="27" idx="1"/>
            </p:cNvCxnSpPr>
            <p:nvPr/>
          </p:nvCxnSpPr>
          <p:spPr>
            <a:xfrm>
              <a:off x="6205992" y="4543788"/>
              <a:ext cx="819330" cy="0"/>
            </a:xfrm>
            <a:prstGeom prst="straightConnector1">
              <a:avLst/>
            </a:prstGeom>
            <a:ln w="444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100764-6583-BC42-90BB-DF0D13F90AFC}"/>
              </a:ext>
            </a:extLst>
          </p:cNvPr>
          <p:cNvSpPr txBox="1"/>
          <p:nvPr/>
        </p:nvSpPr>
        <p:spPr>
          <a:xfrm>
            <a:off x="7120353" y="4906409"/>
            <a:ext cx="2980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Can I accelerate the training?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AACEC1-24DB-7E4B-B356-8D9FBFC3D870}"/>
              </a:ext>
            </a:extLst>
          </p:cNvPr>
          <p:cNvSpPr txBox="1"/>
          <p:nvPr/>
        </p:nvSpPr>
        <p:spPr>
          <a:xfrm>
            <a:off x="838200" y="4960598"/>
            <a:ext cx="2980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Guarantee only safe actions!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[4] 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42E0F-336D-4A47-A4B5-7517F2D4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572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Approaches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Introduction to Formal Verification</a:t>
            </a:r>
          </a:p>
        </p:txBody>
      </p:sp>
      <p:graphicFrame>
        <p:nvGraphicFramePr>
          <p:cNvPr id="9" name="Inhaltsplatzhalter 4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663700"/>
          <a:ext cx="10515600" cy="4577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Testing/Simulation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Program analysis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Deductive methods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Model checking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Subset</a:t>
                      </a:r>
                      <a:r>
                        <a:rPr lang="en-US" baseline="0" dirty="0"/>
                        <a:t> of executions</a:t>
                      </a:r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Superset of possible executions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possible executions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Eg</a:t>
                      </a:r>
                      <a:r>
                        <a:rPr lang="en-US" sz="1400" dirty="0"/>
                        <a:t>. (all humans are mortal)  (</a:t>
                      </a:r>
                      <a:r>
                        <a:rPr lang="en-US" sz="1400" dirty="0" err="1"/>
                        <a:t>Sokrates</a:t>
                      </a:r>
                      <a:r>
                        <a:rPr lang="en-US" sz="1400" dirty="0"/>
                        <a:t> is a human) → (</a:t>
                      </a:r>
                      <a:r>
                        <a:rPr lang="en-US" sz="1400" dirty="0" err="1"/>
                        <a:t>Sokrates</a:t>
                      </a:r>
                      <a:r>
                        <a:rPr lang="en-US" sz="1400" dirty="0"/>
                        <a:t> is mortal)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possible executions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 cost</a:t>
                      </a:r>
                      <a:r>
                        <a:rPr lang="en-US" baseline="0" dirty="0"/>
                        <a:t>-efficient</a:t>
                      </a:r>
                    </a:p>
                    <a:p>
                      <a:r>
                        <a:rPr lang="en-US" baseline="0" dirty="0"/>
                        <a:t>+ can find obvious bugs</a:t>
                      </a:r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 can find absence of obvious bugs (E</a:t>
                      </a:r>
                      <a:r>
                        <a:rPr lang="en-US" sz="1800" kern="1200" dirty="0">
                          <a:effectLst/>
                        </a:rPr>
                        <a:t>.g. division by 0)</a:t>
                      </a:r>
                      <a:endParaRPr lang="en-US" dirty="0"/>
                    </a:p>
                    <a:p>
                      <a:r>
                        <a:rPr lang="en-US" dirty="0"/>
                        <a:t>+ efficient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+complete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 works automatically</a:t>
                      </a:r>
                      <a:br>
                        <a:rPr lang="en-US" dirty="0"/>
                      </a:br>
                      <a:r>
                        <a:rPr lang="en-US" dirty="0"/>
                        <a:t>+ complete</a:t>
                      </a:r>
                    </a:p>
                    <a:p>
                      <a:r>
                        <a:rPr lang="en-US" dirty="0"/>
                        <a:t>+can be used for concurrent, reactive &amp; distributed</a:t>
                      </a:r>
                      <a:r>
                        <a:rPr lang="en-US" baseline="0" dirty="0"/>
                        <a:t> systems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 incomplete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incomplete</a:t>
                      </a:r>
                    </a:p>
                    <a:p>
                      <a:r>
                        <a:rPr lang="en-US" dirty="0"/>
                        <a:t>- can yield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false positive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can yield false positive</a:t>
                      </a:r>
                    </a:p>
                    <a:p>
                      <a:r>
                        <a:rPr lang="en-US" dirty="0"/>
                        <a:t>- difficult for concurrent</a:t>
                      </a:r>
                      <a:r>
                        <a:rPr lang="en-US" baseline="0" dirty="0"/>
                        <a:t> systems</a:t>
                      </a:r>
                    </a:p>
                    <a:p>
                      <a:r>
                        <a:rPr lang="en-US" baseline="0" dirty="0"/>
                        <a:t>- Limited by human prover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-computationally</a:t>
                      </a:r>
                      <a:r>
                        <a:rPr lang="en-US" baseline="0" dirty="0"/>
                        <a:t> costly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E697DB-C60E-2048-802B-AE4F0ED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Model Checking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Verification of an MDP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Model checking are methods that: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verify whether a given system satisfies a given specification</a:t>
            </a:r>
          </a:p>
          <a:p>
            <a:r>
              <a:rPr lang="en-GB" dirty="0"/>
              <a:t>work automatically</a:t>
            </a:r>
          </a:p>
          <a:p>
            <a:r>
              <a:rPr lang="en-GB" dirty="0"/>
              <a:t>prove correctness of the system </a:t>
            </a:r>
            <a:r>
              <a:rPr lang="en-GB" dirty="0" err="1"/>
              <a:t>w.r.t</a:t>
            </a:r>
            <a:r>
              <a:rPr lang="en-GB" dirty="0"/>
              <a:t>. to the specification</a:t>
            </a:r>
          </a:p>
          <a:p>
            <a:r>
              <a:rPr lang="en-GB" dirty="0"/>
              <a:t>or exhibit a counterexample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7D8E-752D-B54A-901A-274BA267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257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Model checking problem in Propositional logic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Verification of an MDP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370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Problem: </a:t>
                </a:r>
              </a:p>
              <a:p>
                <a:pPr lvl="1"/>
                <a:r>
                  <a:rPr lang="en-US" dirty="0"/>
                  <a:t>Given a valuation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and a formula F of propositional logic</a:t>
                </a:r>
              </a:p>
              <a:p>
                <a:pPr lvl="1"/>
                <a:r>
                  <a:rPr lang="en-US" dirty="0"/>
                  <a:t>check whether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is a model of F</a:t>
                </a:r>
              </a:p>
              <a:p>
                <a:endParaRPr lang="en-US" dirty="0"/>
              </a:p>
              <a:p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Replace the atomic propositions by their truth values in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, then use a truth table to evaluate to 1 or 0.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</m:t>
                    </m:r>
                    <m:r>
                      <a:rPr lang="de-DE" b="0" i="1" smtClean="0">
                        <a:latin typeface="Cambria Math" charset="0"/>
                      </a:rPr>
                      <m:t>0</m:t>
                    </m:r>
                    <m:r>
                      <a:rPr lang="de-DE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charset="0"/>
                        <a:ea typeface="Cambria Math" charset="0"/>
                        <a:cs typeface="Cambria Math" charset="0"/>
                      </a:rPr>
                      <m:t>⊭</m:t>
                    </m:r>
                    <m:r>
                      <a:rPr lang="de-DE" b="0" i="1" smtClean="0">
                        <a:latin typeface="Cambria Math" charset="0"/>
                      </a:rPr>
                      <m:t>𝐴</m:t>
                    </m:r>
                    <m:r>
                      <a:rPr lang="de-DE" b="0" i="1" smtClean="0">
                        <a:latin typeface="Cambria Math" charset="0"/>
                      </a:rPr>
                      <m:t> ∧</m:t>
                    </m:r>
                    <m:r>
                      <a:rPr lang="de-DE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charset="0"/>
                      </a:rPr>
                      <m:t>⊨</m:t>
                    </m:r>
                    <m:r>
                      <a:rPr lang="de-DE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=0 </m:t>
                    </m:r>
                  </m:oMath>
                </a14:m>
                <a:r>
                  <a:rPr lang="en-US" dirty="0"/>
                  <a:t>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charset="0"/>
                      </a:rPr>
                      <m:t>⊨</m:t>
                    </m:r>
                    <m:r>
                      <a:rPr lang="de-DE" i="1">
                        <a:latin typeface="Cambria Math" charset="0"/>
                      </a:rPr>
                      <m:t>𝐴</m:t>
                    </m:r>
                    <m:r>
                      <a:rPr lang="de-DE" i="1">
                        <a:latin typeface="Cambria Math" charset="0"/>
                      </a:rPr>
                      <m:t> ∧</m:t>
                    </m:r>
                    <m:r>
                      <a:rPr lang="de-DE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latin typeface="Cambria Math" charset="0"/>
                        <a:ea typeface="Cambria Math" charset="0"/>
                        <a:cs typeface="Cambria Math" charset="0"/>
                      </a:rPr>
                      <m:t>⊭</m:t>
                    </m:r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  <m:r>
                      <a:rPr lang="de-DE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9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3700"/>
                <a:ext cx="10515600" cy="4351338"/>
              </a:xfrm>
              <a:blipFill>
                <a:blip r:embed="rId2"/>
                <a:stretch>
                  <a:fillRect l="-603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53A68B-AABC-BD4F-91F6-4412DE53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152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4725"/>
            <a:ext cx="10515600" cy="876300"/>
          </a:xfrm>
        </p:spPr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Temporal logic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Verification of an MDP</a:t>
            </a:r>
          </a:p>
        </p:txBody>
      </p:sp>
      <p:pic>
        <p:nvPicPr>
          <p:cNvPr id="15" name="Bild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5307"/>
            <a:ext cx="7399867" cy="1578000"/>
          </a:xfrm>
          <a:prstGeom prst="rect">
            <a:avLst/>
          </a:prstGeom>
        </p:spPr>
      </p:pic>
      <p:sp>
        <p:nvSpPr>
          <p:cNvPr id="16" name="Pfeil nach rechts 15"/>
          <p:cNvSpPr/>
          <p:nvPr/>
        </p:nvSpPr>
        <p:spPr>
          <a:xfrm>
            <a:off x="1464734" y="5697363"/>
            <a:ext cx="711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/>
          <p:cNvSpPr txBox="1"/>
          <p:nvPr/>
        </p:nvSpPr>
        <p:spPr>
          <a:xfrm>
            <a:off x="2175934" y="5542278"/>
            <a:ext cx="765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Extension of propositional log with temporal connectives (eventually, until)</a:t>
            </a:r>
          </a:p>
        </p:txBody>
      </p:sp>
      <p:sp>
        <p:nvSpPr>
          <p:cNvPr id="18" name="Rechteck 17"/>
          <p:cNvSpPr/>
          <p:nvPr/>
        </p:nvSpPr>
        <p:spPr>
          <a:xfrm>
            <a:off x="922867" y="16110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Truth values of atomic proposition may change with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Example: Truth values of A in the course of Anna’s life </a:t>
            </a:r>
          </a:p>
        </p:txBody>
      </p:sp>
      <p:sp>
        <p:nvSpPr>
          <p:cNvPr id="20" name="Rechteck 19"/>
          <p:cNvSpPr/>
          <p:nvPr/>
        </p:nvSpPr>
        <p:spPr>
          <a:xfrm>
            <a:off x="922867" y="418288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Possible statements : </a:t>
            </a:r>
          </a:p>
          <a:p>
            <a:r>
              <a:rPr lang="en-US" dirty="0"/>
              <a:t>Anna will </a:t>
            </a:r>
            <a:r>
              <a:rPr lang="en-US" b="1" dirty="0"/>
              <a:t>eventually  </a:t>
            </a:r>
            <a:r>
              <a:rPr lang="en-US" dirty="0"/>
              <a:t>be an architect (at some point in the future)</a:t>
            </a:r>
          </a:p>
          <a:p>
            <a:r>
              <a:rPr lang="en-US" dirty="0"/>
              <a:t>Anna is an architect until she retires.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491DB4-DD57-424A-BF2B-30CD017B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784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Approaches for temporal logics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Verification of an MDP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Linear-time temporal logics (LTL)</a:t>
            </a:r>
          </a:p>
          <a:p>
            <a:pPr lvl="1"/>
            <a:r>
              <a:rPr lang="en-US" dirty="0"/>
              <a:t>Formulae with temporal operators</a:t>
            </a:r>
          </a:p>
          <a:p>
            <a:pPr lvl="1"/>
            <a:r>
              <a:rPr lang="en-US" dirty="0"/>
              <a:t>Evaluated </a:t>
            </a:r>
            <a:r>
              <a:rPr lang="en-US" dirty="0" err="1"/>
              <a:t>w.r.t</a:t>
            </a:r>
            <a:r>
              <a:rPr lang="en-US" dirty="0"/>
              <a:t> (infinite)  sequences of valuations</a:t>
            </a:r>
          </a:p>
          <a:p>
            <a:pPr lvl="1"/>
            <a:r>
              <a:rPr lang="en-US" dirty="0"/>
              <a:t>Question of interest: Do all sequences of valuations satisfy a given LTL formula?</a:t>
            </a:r>
          </a:p>
          <a:p>
            <a:pPr lvl="1"/>
            <a:endParaRPr lang="en-US" dirty="0"/>
          </a:p>
          <a:p>
            <a:r>
              <a:rPr lang="en-US" dirty="0"/>
              <a:t>Computation-tree logic (CTL, CTL*)</a:t>
            </a:r>
          </a:p>
          <a:p>
            <a:pPr lvl="1"/>
            <a:r>
              <a:rPr lang="en-US" dirty="0"/>
              <a:t>Considers (infinite) trees of valuations</a:t>
            </a:r>
          </a:p>
          <a:p>
            <a:pPr lvl="1"/>
            <a:r>
              <a:rPr lang="en-US" dirty="0"/>
              <a:t>Question of interest: Does this tree satisfy a given CTL formula?</a:t>
            </a:r>
          </a:p>
          <a:p>
            <a:pPr lvl="1"/>
            <a:r>
              <a:rPr lang="en-US" dirty="0"/>
              <a:t>Interpretation : non-determinism, multiple possible developments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6E792-F20B-C144-8006-E68CFB19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994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Model checking in CTL: Example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Verification of an MDP</a:t>
            </a:r>
          </a:p>
        </p:txBody>
      </p:sp>
      <p:pic>
        <p:nvPicPr>
          <p:cNvPr id="10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8475"/>
            <a:ext cx="3924300" cy="1447800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1466491" y="3471593"/>
            <a:ext cx="4054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CTL formula : AGEF brake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Interpretation: “ From any state you can always reach the brake state”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5626660" y="1717675"/>
            <a:ext cx="217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Computational tree: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8954219" y="1582862"/>
            <a:ext cx="115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accelerate</a:t>
            </a:r>
          </a:p>
        </p:txBody>
      </p:sp>
      <p:sp>
        <p:nvSpPr>
          <p:cNvPr id="18" name="Pfeil nach rechts 17"/>
          <p:cNvSpPr/>
          <p:nvPr/>
        </p:nvSpPr>
        <p:spPr>
          <a:xfrm rot="7854115">
            <a:off x="8370194" y="2231614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feil nach rechts 18"/>
          <p:cNvSpPr/>
          <p:nvPr/>
        </p:nvSpPr>
        <p:spPr>
          <a:xfrm rot="7854115">
            <a:off x="7097721" y="3448734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feil nach rechts 19"/>
          <p:cNvSpPr/>
          <p:nvPr/>
        </p:nvSpPr>
        <p:spPr>
          <a:xfrm rot="7854115">
            <a:off x="9427236" y="3448734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feil nach rechts 20"/>
          <p:cNvSpPr/>
          <p:nvPr/>
        </p:nvSpPr>
        <p:spPr>
          <a:xfrm rot="2915787">
            <a:off x="9828130" y="2223290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feil nach rechts 21"/>
          <p:cNvSpPr/>
          <p:nvPr/>
        </p:nvSpPr>
        <p:spPr>
          <a:xfrm rot="2915787">
            <a:off x="10965892" y="3451070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 nach rechts 22"/>
          <p:cNvSpPr/>
          <p:nvPr/>
        </p:nvSpPr>
        <p:spPr>
          <a:xfrm rot="2915787">
            <a:off x="8372908" y="3451071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/>
          <p:cNvSpPr txBox="1"/>
          <p:nvPr/>
        </p:nvSpPr>
        <p:spPr>
          <a:xfrm>
            <a:off x="7544888" y="2670015"/>
            <a:ext cx="157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accelerate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0158827" y="2703358"/>
            <a:ext cx="157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brake</a:t>
            </a:r>
            <a:endParaRPr lang="en-US" dirty="0"/>
          </a:p>
        </p:txBody>
      </p:sp>
      <p:sp>
        <p:nvSpPr>
          <p:cNvPr id="26" name="Textfeld 25"/>
          <p:cNvSpPr txBox="1"/>
          <p:nvPr/>
        </p:nvSpPr>
        <p:spPr>
          <a:xfrm>
            <a:off x="7108166" y="3812831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8890933" y="3812831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9490535" y="3887105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11520608" y="3812830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5D97D4-3557-324A-974E-884119F0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941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65126D-CBD1-0B46-96D5-41F96D5B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016810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39759-3317-1D4D-840E-23124AAF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does not suffice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05B5F-D4AC-6241-A840-EE0597D5B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3824F-2327-5C49-B8EC-A34967689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[1] https://</a:t>
            </a:r>
            <a:r>
              <a:rPr lang="en-GB" dirty="0" err="1"/>
              <a:t>www.reuters.com</a:t>
            </a:r>
            <a:r>
              <a:rPr lang="en-GB" dirty="0"/>
              <a:t>/article/us-toyota-recall-idUSBREA1B1B920140212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E9348-5A65-9F45-8F22-B1BF8C36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67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Model Checking in LTL Example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Verification of an MDP</a:t>
            </a:r>
          </a:p>
        </p:txBody>
      </p:sp>
      <p:pic>
        <p:nvPicPr>
          <p:cNvPr id="10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8475"/>
            <a:ext cx="3924300" cy="1447800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1255138" y="3485732"/>
            <a:ext cx="238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LTL path:</a:t>
            </a:r>
          </a:p>
        </p:txBody>
      </p:sp>
      <p:sp>
        <p:nvSpPr>
          <p:cNvPr id="31" name="Oval 30"/>
          <p:cNvSpPr/>
          <p:nvPr/>
        </p:nvSpPr>
        <p:spPr>
          <a:xfrm>
            <a:off x="1240338" y="3914796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/>
          <p:cNvSpPr txBox="1"/>
          <p:nvPr/>
        </p:nvSpPr>
        <p:spPr>
          <a:xfrm>
            <a:off x="1423356" y="4106897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33" name="Oval 32"/>
          <p:cNvSpPr/>
          <p:nvPr/>
        </p:nvSpPr>
        <p:spPr>
          <a:xfrm>
            <a:off x="3473706" y="3936312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feld 33"/>
          <p:cNvSpPr txBox="1"/>
          <p:nvPr/>
        </p:nvSpPr>
        <p:spPr>
          <a:xfrm>
            <a:off x="3767365" y="4135414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brake</a:t>
            </a:r>
          </a:p>
        </p:txBody>
      </p:sp>
      <p:sp>
        <p:nvSpPr>
          <p:cNvPr id="35" name="Pfeil nach rechts 34"/>
          <p:cNvSpPr/>
          <p:nvPr/>
        </p:nvSpPr>
        <p:spPr>
          <a:xfrm>
            <a:off x="2610366" y="4260785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631676" y="3947708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/>
          <p:cNvSpPr txBox="1"/>
          <p:nvPr/>
        </p:nvSpPr>
        <p:spPr>
          <a:xfrm>
            <a:off x="5960450" y="4154660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brake</a:t>
            </a:r>
          </a:p>
        </p:txBody>
      </p:sp>
      <p:sp>
        <p:nvSpPr>
          <p:cNvPr id="38" name="Pfeil nach rechts 37"/>
          <p:cNvSpPr/>
          <p:nvPr/>
        </p:nvSpPr>
        <p:spPr>
          <a:xfrm>
            <a:off x="4768336" y="4272181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feil nach rechts 38"/>
          <p:cNvSpPr/>
          <p:nvPr/>
        </p:nvSpPr>
        <p:spPr>
          <a:xfrm>
            <a:off x="9228293" y="4322125"/>
            <a:ext cx="301552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feil nach rechts 39"/>
          <p:cNvSpPr/>
          <p:nvPr/>
        </p:nvSpPr>
        <p:spPr>
          <a:xfrm>
            <a:off x="9990150" y="4334932"/>
            <a:ext cx="296698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/>
          <p:cNvSpPr txBox="1"/>
          <p:nvPr/>
        </p:nvSpPr>
        <p:spPr>
          <a:xfrm>
            <a:off x="9529845" y="4154660"/>
            <a:ext cx="4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de-DE" dirty="0"/>
              <a:t>.</a:t>
            </a:r>
            <a:r>
              <a:rPr lang="en-US" dirty="0"/>
              <a:t>.</a:t>
            </a:r>
          </a:p>
        </p:txBody>
      </p:sp>
      <p:sp>
        <p:nvSpPr>
          <p:cNvPr id="42" name="Oval 41"/>
          <p:cNvSpPr/>
          <p:nvPr/>
        </p:nvSpPr>
        <p:spPr>
          <a:xfrm>
            <a:off x="7851077" y="3962558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feld 42"/>
          <p:cNvSpPr txBox="1"/>
          <p:nvPr/>
        </p:nvSpPr>
        <p:spPr>
          <a:xfrm>
            <a:off x="8159817" y="4156138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44" name="Pfeil nach rechts 43"/>
          <p:cNvSpPr/>
          <p:nvPr/>
        </p:nvSpPr>
        <p:spPr>
          <a:xfrm>
            <a:off x="6944269" y="4287168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240338" y="4878056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feld 45"/>
          <p:cNvSpPr txBox="1"/>
          <p:nvPr/>
        </p:nvSpPr>
        <p:spPr>
          <a:xfrm>
            <a:off x="1423356" y="5070157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47" name="Oval 46"/>
          <p:cNvSpPr/>
          <p:nvPr/>
        </p:nvSpPr>
        <p:spPr>
          <a:xfrm>
            <a:off x="3473706" y="4899572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feld 47"/>
          <p:cNvSpPr txBox="1"/>
          <p:nvPr/>
        </p:nvSpPr>
        <p:spPr>
          <a:xfrm>
            <a:off x="3767365" y="5098674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brake</a:t>
            </a:r>
          </a:p>
        </p:txBody>
      </p:sp>
      <p:sp>
        <p:nvSpPr>
          <p:cNvPr id="49" name="Pfeil nach rechts 48"/>
          <p:cNvSpPr/>
          <p:nvPr/>
        </p:nvSpPr>
        <p:spPr>
          <a:xfrm>
            <a:off x="2610366" y="5224045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631676" y="4910968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feld 50"/>
          <p:cNvSpPr txBox="1"/>
          <p:nvPr/>
        </p:nvSpPr>
        <p:spPr>
          <a:xfrm>
            <a:off x="5858874" y="5117920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accelerate</a:t>
            </a:r>
            <a:endParaRPr lang="en-US" sz="1400" dirty="0"/>
          </a:p>
        </p:txBody>
      </p:sp>
      <p:sp>
        <p:nvSpPr>
          <p:cNvPr id="52" name="Pfeil nach rechts 51"/>
          <p:cNvSpPr/>
          <p:nvPr/>
        </p:nvSpPr>
        <p:spPr>
          <a:xfrm>
            <a:off x="4768336" y="5235441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feil nach rechts 52"/>
          <p:cNvSpPr/>
          <p:nvPr/>
        </p:nvSpPr>
        <p:spPr>
          <a:xfrm>
            <a:off x="9228293" y="5285385"/>
            <a:ext cx="301552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rechts 53"/>
          <p:cNvSpPr/>
          <p:nvPr/>
        </p:nvSpPr>
        <p:spPr>
          <a:xfrm>
            <a:off x="9990150" y="5298192"/>
            <a:ext cx="296698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feld 54"/>
          <p:cNvSpPr txBox="1"/>
          <p:nvPr/>
        </p:nvSpPr>
        <p:spPr>
          <a:xfrm>
            <a:off x="9529845" y="5117920"/>
            <a:ext cx="4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de-DE" dirty="0"/>
              <a:t>.</a:t>
            </a:r>
            <a:r>
              <a:rPr lang="en-US" dirty="0"/>
              <a:t>.</a:t>
            </a:r>
          </a:p>
        </p:txBody>
      </p:sp>
      <p:sp>
        <p:nvSpPr>
          <p:cNvPr id="56" name="Oval 55"/>
          <p:cNvSpPr/>
          <p:nvPr/>
        </p:nvSpPr>
        <p:spPr>
          <a:xfrm>
            <a:off x="7851077" y="4925818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feld 56"/>
          <p:cNvSpPr txBox="1"/>
          <p:nvPr/>
        </p:nvSpPr>
        <p:spPr>
          <a:xfrm>
            <a:off x="8079602" y="5117920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58" name="Pfeil nach rechts 57"/>
          <p:cNvSpPr/>
          <p:nvPr/>
        </p:nvSpPr>
        <p:spPr>
          <a:xfrm>
            <a:off x="6944269" y="5250428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feld 58"/>
          <p:cNvSpPr txBox="1"/>
          <p:nvPr/>
        </p:nvSpPr>
        <p:spPr>
          <a:xfrm>
            <a:off x="3911050" y="5570035"/>
            <a:ext cx="369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0" name="Textfeld 59"/>
          <p:cNvSpPr txBox="1"/>
          <p:nvPr/>
        </p:nvSpPr>
        <p:spPr>
          <a:xfrm>
            <a:off x="1769191" y="5693361"/>
            <a:ext cx="369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1" name="Textfeld 60"/>
          <p:cNvSpPr txBox="1"/>
          <p:nvPr/>
        </p:nvSpPr>
        <p:spPr>
          <a:xfrm>
            <a:off x="6136834" y="5570035"/>
            <a:ext cx="369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2" name="Textfeld 61"/>
          <p:cNvSpPr txBox="1"/>
          <p:nvPr/>
        </p:nvSpPr>
        <p:spPr>
          <a:xfrm>
            <a:off x="8418521" y="5487252"/>
            <a:ext cx="369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feld 62"/>
              <p:cNvSpPr txBox="1"/>
              <p:nvPr/>
            </p:nvSpPr>
            <p:spPr>
              <a:xfrm>
                <a:off x="6878996" y="1913237"/>
                <a:ext cx="405441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LTL formula : G(not(brake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en-US" dirty="0"/>
                  <a:t>accelerate))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Interpretation: “ it never brakes and accelerates at the same time”</a:t>
                </a:r>
              </a:p>
            </p:txBody>
          </p:sp>
        </mc:Choice>
        <mc:Fallback xmlns="">
          <p:sp>
            <p:nvSpPr>
              <p:cNvPr id="63" name="Textfeld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96" y="1913237"/>
                <a:ext cx="4054415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901" t="-3046" r="-120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270093-84B6-AC4C-8A32-5ACD897F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376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CTL vs LTL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Verification of an MDP</a:t>
            </a:r>
          </a:p>
        </p:txBody>
      </p:sp>
      <p:sp>
        <p:nvSpPr>
          <p:cNvPr id="64" name="Oval 63"/>
          <p:cNvSpPr/>
          <p:nvPr/>
        </p:nvSpPr>
        <p:spPr>
          <a:xfrm>
            <a:off x="3327400" y="2489201"/>
            <a:ext cx="3064934" cy="2167466"/>
          </a:xfrm>
          <a:prstGeom prst="ellipse">
            <a:avLst/>
          </a:prstGeom>
          <a:solidFill>
            <a:schemeClr val="accent1"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283200" y="2489201"/>
            <a:ext cx="3064934" cy="2167466"/>
          </a:xfrm>
          <a:prstGeom prst="ellipse">
            <a:avLst/>
          </a:prstGeom>
          <a:solidFill>
            <a:schemeClr val="bg2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feld 65"/>
          <p:cNvSpPr txBox="1"/>
          <p:nvPr/>
        </p:nvSpPr>
        <p:spPr>
          <a:xfrm>
            <a:off x="4318000" y="3098801"/>
            <a:ext cx="54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CTL</a:t>
            </a:r>
          </a:p>
        </p:txBody>
      </p:sp>
      <p:sp>
        <p:nvSpPr>
          <p:cNvPr id="67" name="Textfeld 66"/>
          <p:cNvSpPr txBox="1"/>
          <p:nvPr/>
        </p:nvSpPr>
        <p:spPr>
          <a:xfrm>
            <a:off x="6925733" y="3203602"/>
            <a:ext cx="54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78D13-3535-444C-B09A-7CD3FB8D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737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for MDPs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[6] </a:t>
            </a:r>
            <a:r>
              <a:rPr lang="de-DE" dirty="0" err="1"/>
              <a:t>Probabilistic</a:t>
            </a:r>
            <a:r>
              <a:rPr lang="de-DE" dirty="0"/>
              <a:t> Model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David Parker:</a:t>
            </a:r>
          </a:p>
          <a:p>
            <a:r>
              <a:rPr lang="en-GB" dirty="0"/>
              <a:t>http://</a:t>
            </a:r>
            <a:r>
              <a:rPr lang="en-GB" dirty="0" err="1"/>
              <a:t>www.prismmodelchecker.org</a:t>
            </a:r>
            <a:r>
              <a:rPr lang="en-GB" dirty="0"/>
              <a:t>/lectures/</a:t>
            </a:r>
            <a:r>
              <a:rPr lang="en-GB" dirty="0" err="1"/>
              <a:t>pmc</a:t>
            </a:r>
            <a:r>
              <a:rPr lang="en-GB" dirty="0"/>
              <a:t>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Verification of a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3700"/>
                <a:ext cx="5630333" cy="4351338"/>
              </a:xfrm>
            </p:spPr>
            <p:txBody>
              <a:bodyPr/>
              <a:lstStyle/>
              <a:p>
                <a:r>
                  <a:rPr lang="en-US" dirty="0"/>
                  <a:t>MDPs are probabilistic and non-deterministic systems</a:t>
                </a:r>
              </a:p>
              <a:p>
                <a:r>
                  <a:rPr lang="en-US" dirty="0"/>
                  <a:t>Formally a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charset="0"/>
                              </a:rPr>
                              <m:t>𝑖𝑛𝑖𝑡</m:t>
                            </m:r>
                          </m:sub>
                        </m:sSub>
                        <m:r>
                          <a:rPr lang="de-DE" b="0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𝑆𝑡𝑒𝑝𝑠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de-DE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 is a finite set of states (“state space”)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𝑖𝑛𝑖𝑡</m:t>
                        </m:r>
                      </m:sub>
                    </m:sSub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 is the initial state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b="0" i="0" dirty="0" smtClean="0"/>
                      <m:t>Steps</m:t>
                    </m:r>
                    <m:r>
                      <m:rPr>
                        <m:nor/>
                      </m:rPr>
                      <a:rPr lang="de-DE" b="0" i="0" dirty="0" smtClean="0"/>
                      <m:t>: </m:t>
                    </m:r>
                    <m:r>
                      <m:rPr>
                        <m:nor/>
                      </m:rPr>
                      <a:rPr lang="de-DE" b="0" i="0" dirty="0" smtClean="0"/>
                      <m:t>S</m:t>
                    </m:r>
                    <m:r>
                      <m:rPr>
                        <m:nor/>
                      </m:rPr>
                      <a:rPr lang="de-DE" b="0" i="0" dirty="0" smtClean="0"/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e-DE" b="0" i="0" dirty="0" smtClean="0"/>
                          <m:t>2</m:t>
                        </m:r>
                      </m:e>
                      <m:sup>
                        <m:r>
                          <a:rPr lang="de-DE" b="0" i="1" dirty="0" smtClean="0">
                            <a:latin typeface="Cambria Math" charset="0"/>
                          </a:rPr>
                          <m:t>𝐴𝑐𝑡𝑥𝐷𝑖𝑠𝑡</m:t>
                        </m:r>
                        <m:r>
                          <a:rPr lang="de-DE" b="0" i="1" dirty="0" smtClean="0">
                            <a:latin typeface="Cambria Math" charset="0"/>
                          </a:rPr>
                          <m:t>(</m:t>
                        </m:r>
                        <m:r>
                          <a:rPr lang="de-DE" b="0" i="1" dirty="0" smtClean="0">
                            <a:latin typeface="Cambria Math" charset="0"/>
                          </a:rPr>
                          <m:t>𝑆</m:t>
                        </m:r>
                        <m:r>
                          <a:rPr lang="de-DE" b="0" i="1" dirty="0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the transition probability function, where Act is  a set of actions and </a:t>
                </a:r>
                <a:r>
                  <a:rPr lang="en-US" dirty="0" err="1"/>
                  <a:t>Dist</a:t>
                </a:r>
                <a:r>
                  <a:rPr lang="en-US" dirty="0"/>
                  <a:t>(S) is the set of discrete probability distributions over the set 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𝐿</m:t>
                    </m:r>
                    <m:r>
                      <a:rPr lang="de-DE" b="0" i="1" smtClean="0">
                        <a:latin typeface="Cambria Math" charset="0"/>
                      </a:rPr>
                      <m:t> :</m:t>
                    </m:r>
                    <m:r>
                      <a:rPr lang="de-DE" b="0" i="1" smtClean="0">
                        <a:latin typeface="Cambria Math" charset="0"/>
                      </a:rPr>
                      <m:t>𝑆</m:t>
                    </m:r>
                    <m:r>
                      <a:rPr lang="de-DE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charset="0"/>
                          </a:rPr>
                          <m:t>𝐴𝑃</m:t>
                        </m:r>
                      </m:sup>
                    </m:sSup>
                    <m:r>
                      <a:rPr lang="de-DE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is a labelling with atomic propositions  </a:t>
                </a:r>
              </a:p>
            </p:txBody>
          </p:sp>
        </mc:Choice>
        <mc:Fallback xmlns="">
          <p:sp>
            <p:nvSpPr>
              <p:cNvPr id="65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3700"/>
                <a:ext cx="5630333" cy="4351338"/>
              </a:xfrm>
              <a:blipFill rotWithShape="0">
                <a:blip r:embed="rId2"/>
                <a:stretch>
                  <a:fillRect l="-1300" t="-1821" r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Bild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3" y="1663700"/>
            <a:ext cx="4784913" cy="35761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3DFBF8-69C1-3B40-BCFC-0F6733177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180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for MPDs in PCTL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[6] </a:t>
            </a:r>
            <a:r>
              <a:rPr lang="de-DE" dirty="0" err="1"/>
              <a:t>Probabilistic</a:t>
            </a:r>
            <a:r>
              <a:rPr lang="de-DE" dirty="0"/>
              <a:t> Model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David Parker:</a:t>
            </a:r>
          </a:p>
          <a:p>
            <a:r>
              <a:rPr lang="en-GB" dirty="0"/>
              <a:t>http://</a:t>
            </a:r>
            <a:r>
              <a:rPr lang="en-GB" dirty="0" err="1"/>
              <a:t>www.prismmodelchecker.org</a:t>
            </a:r>
            <a:r>
              <a:rPr lang="en-GB" dirty="0"/>
              <a:t>/lectures/</a:t>
            </a:r>
            <a:r>
              <a:rPr lang="en-GB" dirty="0" err="1"/>
              <a:t>pmc</a:t>
            </a:r>
            <a:r>
              <a:rPr lang="en-GB" dirty="0"/>
              <a:t>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Verification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370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PCTL : Extension of CTL with a probabilistic operator </a:t>
                </a:r>
              </a:p>
              <a:p>
                <a:r>
                  <a:rPr lang="en-US" dirty="0"/>
                  <a:t>Example </a:t>
                </a:r>
              </a:p>
              <a:p>
                <a:pPr lvl="1"/>
                <a:r>
                  <a:rPr lang="en-US" dirty="0"/>
                  <a:t>“if a message is sent, then the probability of it being delivered within 10 steps is at least 0.95”</a:t>
                </a:r>
              </a:p>
              <a:p>
                <a:r>
                  <a:rPr lang="en-US" dirty="0"/>
                  <a:t>Complexity is linear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|</m:t>
                    </m:r>
                    <m:r>
                      <a:rPr lang="de-DE" b="0" i="1" smtClean="0">
                        <a:latin typeface="Cambria Math" charset="0"/>
                      </a:rPr>
                      <m:t>𝜙</m:t>
                    </m:r>
                    <m:r>
                      <a:rPr lang="de-DE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and polynomial in |S|</a:t>
                </a:r>
              </a:p>
              <a:p>
                <a:endParaRPr lang="en-US" dirty="0"/>
              </a:p>
              <a:p>
                <a:r>
                  <a:rPr lang="en-US" dirty="0"/>
                  <a:t>S := State space of MDP</a:t>
                </a: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𝜙</m:t>
                    </m:r>
                  </m:oMath>
                </a14:m>
                <a:r>
                  <a:rPr lang="en-US" dirty="0"/>
                  <a:t>:= PCTL formula</a:t>
                </a:r>
              </a:p>
            </p:txBody>
          </p:sp>
        </mc:Choice>
        <mc:Fallback xmlns="">
          <p:sp>
            <p:nvSpPr>
              <p:cNvPr id="9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3700"/>
                <a:ext cx="10515600" cy="4351338"/>
              </a:xfrm>
              <a:blipFill rotWithShape="0">
                <a:blip r:embed="rId2"/>
                <a:stretch>
                  <a:fillRect l="-696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F298AF-EC49-E04D-8B2D-0A21B28F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604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for MPDs in </a:t>
            </a:r>
            <a:r>
              <a:rPr lang="en-US" dirty="0" err="1">
                <a:solidFill>
                  <a:srgbClr val="2D75B6"/>
                </a:solidFill>
              </a:rPr>
              <a:t>pLTL</a:t>
            </a:r>
            <a:r>
              <a:rPr lang="en-US" dirty="0">
                <a:solidFill>
                  <a:srgbClr val="2D75B6"/>
                </a:solidFill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[6] </a:t>
            </a:r>
            <a:r>
              <a:rPr lang="de-DE" dirty="0" err="1"/>
              <a:t>Probabilistic</a:t>
            </a:r>
            <a:r>
              <a:rPr lang="de-DE" dirty="0"/>
              <a:t> Model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David Parker:</a:t>
            </a:r>
          </a:p>
          <a:p>
            <a:r>
              <a:rPr lang="en-GB" dirty="0"/>
              <a:t>http://</a:t>
            </a:r>
            <a:r>
              <a:rPr lang="en-GB" dirty="0" err="1"/>
              <a:t>www.prismmodelchecker.org</a:t>
            </a:r>
            <a:r>
              <a:rPr lang="en-GB" dirty="0"/>
              <a:t>/lectures/</a:t>
            </a:r>
            <a:r>
              <a:rPr lang="en-GB" dirty="0" err="1"/>
              <a:t>pmc</a:t>
            </a:r>
            <a:r>
              <a:rPr lang="en-GB" dirty="0"/>
              <a:t>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Verification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756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Same concept as PCTL : probabilities of set of path formulae</a:t>
                </a:r>
              </a:p>
              <a:p>
                <a:r>
                  <a:rPr lang="en-US" dirty="0"/>
                  <a:t>Complexity is doubly exponential in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charset="0"/>
                      </a:rPr>
                      <m:t>|</m:t>
                    </m:r>
                    <m:r>
                      <a:rPr lang="de-DE" b="0" i="1" smtClean="0">
                        <a:latin typeface="Cambria Math" charset="0"/>
                      </a:rPr>
                      <m:t>𝜓</m:t>
                    </m:r>
                    <m:r>
                      <a:rPr lang="de-DE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 and polynomial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</m:oMath>
                </a14:m>
                <a:endParaRPr lang="de-DE" b="0" dirty="0"/>
              </a:p>
              <a:p>
                <a:r>
                  <a:rPr lang="en-US" dirty="0"/>
                  <a:t>S : = State space of  MDP</a:t>
                </a: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𝜓</m:t>
                    </m:r>
                  </m:oMath>
                </a14:m>
                <a:r>
                  <a:rPr lang="en-US" dirty="0"/>
                  <a:t> := LTL formula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7567"/>
                <a:ext cx="10515600" cy="4351338"/>
              </a:xfrm>
              <a:blipFill rotWithShape="0">
                <a:blip r:embed="rId2"/>
                <a:stretch>
                  <a:fillRect l="-696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4F9A1-D0A7-204D-9BC4-4DB88F58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408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Tool : PRISM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[6] </a:t>
            </a:r>
            <a:r>
              <a:rPr lang="de-DE" dirty="0" err="1"/>
              <a:t>Probabilistic</a:t>
            </a:r>
            <a:r>
              <a:rPr lang="de-DE" dirty="0"/>
              <a:t> Model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David Parker:</a:t>
            </a:r>
          </a:p>
          <a:p>
            <a:r>
              <a:rPr lang="en-GB" dirty="0"/>
              <a:t>http://</a:t>
            </a:r>
            <a:r>
              <a:rPr lang="en-GB" dirty="0" err="1"/>
              <a:t>www.prismmodelchecker.org</a:t>
            </a:r>
            <a:r>
              <a:rPr lang="en-GB" dirty="0"/>
              <a:t>/lectures/</a:t>
            </a:r>
            <a:r>
              <a:rPr lang="en-GB" dirty="0" err="1"/>
              <a:t>pmc</a:t>
            </a:r>
            <a:r>
              <a:rPr lang="en-GB" dirty="0"/>
              <a:t>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Verification of an MDP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PRISM: Probabilistic symbolic model checker</a:t>
            </a:r>
          </a:p>
          <a:p>
            <a:pPr lvl="1"/>
            <a:r>
              <a:rPr lang="en-US" dirty="0"/>
              <a:t>Developed at Birmingham/Oxford University, since 1999</a:t>
            </a:r>
          </a:p>
          <a:p>
            <a:pPr lvl="1"/>
            <a:r>
              <a:rPr lang="en-US" dirty="0"/>
              <a:t>Free and open source</a:t>
            </a:r>
          </a:p>
          <a:p>
            <a:endParaRPr lang="en-US" dirty="0"/>
          </a:p>
          <a:p>
            <a:r>
              <a:rPr lang="en-US" dirty="0"/>
              <a:t>Model checking of : </a:t>
            </a:r>
          </a:p>
          <a:p>
            <a:pPr lvl="1"/>
            <a:r>
              <a:rPr lang="en-US" dirty="0"/>
              <a:t>PCTL,  </a:t>
            </a:r>
            <a:r>
              <a:rPr lang="en-US" dirty="0" err="1"/>
              <a:t>pLTL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Symbolic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 </a:t>
            </a:r>
            <a:r>
              <a:rPr lang="de-DE" dirty="0" err="1"/>
              <a:t>structures</a:t>
            </a:r>
            <a:endParaRPr lang="de-DE" dirty="0"/>
          </a:p>
          <a:p>
            <a:pPr lvl="1"/>
            <a:r>
              <a:rPr lang="de-DE" dirty="0"/>
              <a:t>State </a:t>
            </a:r>
            <a:r>
              <a:rPr lang="de-DE" dirty="0" err="1"/>
              <a:t>explosion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: Compact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exploiting</a:t>
            </a:r>
            <a:r>
              <a:rPr lang="de-DE" dirty="0"/>
              <a:t> </a:t>
            </a:r>
            <a:r>
              <a:rPr lang="de-DE" dirty="0" err="1"/>
              <a:t>regularity</a:t>
            </a:r>
            <a:r>
              <a:rPr lang="de-DE" dirty="0"/>
              <a:t> (</a:t>
            </a:r>
            <a:r>
              <a:rPr lang="de-DE" dirty="0" err="1"/>
              <a:t>using</a:t>
            </a:r>
            <a:r>
              <a:rPr lang="de-DE" dirty="0"/>
              <a:t> Binary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dirty="0"/>
              <a:t>PRISM </a:t>
            </a:r>
            <a:r>
              <a:rPr lang="de-DE" dirty="0" err="1"/>
              <a:t>website</a:t>
            </a:r>
            <a:r>
              <a:rPr lang="de-DE" dirty="0"/>
              <a:t>: http://</a:t>
            </a:r>
            <a:r>
              <a:rPr lang="de-DE" dirty="0" err="1"/>
              <a:t>www.prismmodelchecker.org</a:t>
            </a:r>
            <a:r>
              <a:rPr lang="de-DE" dirty="0"/>
              <a:t>/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A1814E-0393-164F-BE36-7F967A83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586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a Policy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D32FC9D6-F91B-0F45-94E9-90E7330236A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93791467"/>
                  </p:ext>
                </p:extLst>
              </p:nvPr>
            </p:nvGraphicFramePr>
            <p:xfrm>
              <a:off x="838200" y="2018242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b="1" dirty="0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D32FC9D6-F91B-0F45-94E9-90E7330236A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93791467"/>
                  </p:ext>
                </p:extLst>
              </p:nvPr>
            </p:nvGraphicFramePr>
            <p:xfrm>
              <a:off x="838200" y="2018242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5" t="-6667" r="-200735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2CF1496-DCD8-B24A-BA3A-7F214AD9807E}"/>
              </a:ext>
            </a:extLst>
          </p:cNvPr>
          <p:cNvGrpSpPr/>
          <p:nvPr/>
        </p:nvGrpSpPr>
        <p:grpSpPr>
          <a:xfrm>
            <a:off x="7324956" y="1966497"/>
            <a:ext cx="3182682" cy="2328530"/>
            <a:chOff x="4378841" y="2477386"/>
            <a:chExt cx="3182682" cy="232853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B5B42C-947F-EE48-A232-E25BD117816C}"/>
                </a:ext>
              </a:extLst>
            </p:cNvPr>
            <p:cNvGrpSpPr/>
            <p:nvPr/>
          </p:nvGrpSpPr>
          <p:grpSpPr>
            <a:xfrm>
              <a:off x="5784112" y="2477386"/>
              <a:ext cx="372140" cy="2328530"/>
              <a:chOff x="5784112" y="2477386"/>
              <a:chExt cx="372140" cy="2328530"/>
            </a:xfrm>
            <a:solidFill>
              <a:schemeClr val="tx1"/>
            </a:solidFill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73A67F4-9DFF-534B-9042-2704D9A536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247738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FA91EBE-B75A-A440-909D-57CDADA0D6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312951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8BB0805-63AC-BC49-8444-9B963A38F6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3781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40622A4-5F1B-914D-8137-7A159E826F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443377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3A8375D-1B6E-E946-B207-C16DD4D64AF9}"/>
                </a:ext>
              </a:extLst>
            </p:cNvPr>
            <p:cNvGrpSpPr/>
            <p:nvPr/>
          </p:nvGrpSpPr>
          <p:grpSpPr>
            <a:xfrm>
              <a:off x="4378841" y="2849526"/>
              <a:ext cx="372140" cy="1676400"/>
              <a:chOff x="3747976" y="3019646"/>
              <a:chExt cx="372140" cy="1676400"/>
            </a:xfrm>
            <a:solidFill>
              <a:schemeClr val="tx1"/>
            </a:solidFill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6770516-0F22-C24A-A729-69B08C028B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3019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7987AA8-3410-C441-8C2E-7C50CAD25E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367177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3F8C242-9B0D-F443-97F1-EA8C5B54B5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432390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CBAFDC1-C97D-1841-A277-0F3654BC3DD8}"/>
                </a:ext>
              </a:extLst>
            </p:cNvPr>
            <p:cNvGrpSpPr/>
            <p:nvPr/>
          </p:nvGrpSpPr>
          <p:grpSpPr>
            <a:xfrm>
              <a:off x="7189383" y="3175591"/>
              <a:ext cx="372140" cy="1024270"/>
              <a:chOff x="7542029" y="3129516"/>
              <a:chExt cx="372140" cy="1024270"/>
            </a:xfrm>
            <a:solidFill>
              <a:schemeClr val="tx1"/>
            </a:solidFill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F1CDADF-09D1-2B40-A27C-B20F010F9D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42029" y="312951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0EC0800-7122-2249-BCCF-0D5998934F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42029" y="3781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9C6EB93-4915-934C-9352-FC2378D59B91}"/>
                </a:ext>
              </a:extLst>
            </p:cNvPr>
            <p:cNvCxnSpPr>
              <a:stCxn id="55" idx="6"/>
              <a:endCxn id="58" idx="2"/>
            </p:cNvCxnSpPr>
            <p:nvPr/>
          </p:nvCxnSpPr>
          <p:spPr>
            <a:xfrm flipV="1">
              <a:off x="4750981" y="266345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6F62A14-E07F-D944-A4FD-2C3D06C9DEC9}"/>
                </a:ext>
              </a:extLst>
            </p:cNvPr>
            <p:cNvCxnSpPr>
              <a:stCxn id="55" idx="6"/>
              <a:endCxn id="59" idx="2"/>
            </p:cNvCxnSpPr>
            <p:nvPr/>
          </p:nvCxnSpPr>
          <p:spPr>
            <a:xfrm>
              <a:off x="4750981" y="303559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08CF43C-DDD4-8A4E-A481-1A0A966F3908}"/>
                </a:ext>
              </a:extLst>
            </p:cNvPr>
            <p:cNvCxnSpPr>
              <a:stCxn id="55" idx="6"/>
              <a:endCxn id="60" idx="2"/>
            </p:cNvCxnSpPr>
            <p:nvPr/>
          </p:nvCxnSpPr>
          <p:spPr>
            <a:xfrm>
              <a:off x="4750981" y="3035596"/>
              <a:ext cx="1033131" cy="9321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9FA8FC0-B82E-5445-883E-A02BCB531EF8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4750981" y="3035596"/>
              <a:ext cx="1033131" cy="15842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3A79C01-3134-CB47-9078-54AB4B1774DF}"/>
                </a:ext>
              </a:extLst>
            </p:cNvPr>
            <p:cNvCxnSpPr>
              <a:cxnSpLocks/>
              <a:stCxn id="58" idx="6"/>
              <a:endCxn id="53" idx="2"/>
            </p:cNvCxnSpPr>
            <p:nvPr/>
          </p:nvCxnSpPr>
          <p:spPr>
            <a:xfrm>
              <a:off x="6156252" y="2663456"/>
              <a:ext cx="1033131" cy="6982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1A06B23-3D78-B44D-A756-52A4719BD5B7}"/>
                </a:ext>
              </a:extLst>
            </p:cNvPr>
            <p:cNvCxnSpPr>
              <a:cxnSpLocks/>
              <a:stCxn id="58" idx="6"/>
              <a:endCxn id="54" idx="2"/>
            </p:cNvCxnSpPr>
            <p:nvPr/>
          </p:nvCxnSpPr>
          <p:spPr>
            <a:xfrm>
              <a:off x="6156252" y="2663456"/>
              <a:ext cx="1033131" cy="13503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CDB5080-E7A7-4547-BA9B-4F98573A2E89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4750981" y="433985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A3A3570-2ACF-D543-97CE-E5888283C9D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4750981" y="396771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ED748FB-25FB-BE49-A5EC-708EE9F074A9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750981" y="3315586"/>
              <a:ext cx="1033131" cy="1024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634FEFB-CE3B-6B48-A939-F35032F54F0F}"/>
                </a:ext>
              </a:extLst>
            </p:cNvPr>
            <p:cNvCxnSpPr>
              <a:cxnSpLocks/>
              <a:stCxn id="57" idx="6"/>
              <a:endCxn id="58" idx="2"/>
            </p:cNvCxnSpPr>
            <p:nvPr/>
          </p:nvCxnSpPr>
          <p:spPr>
            <a:xfrm flipV="1">
              <a:off x="4750981" y="2663456"/>
              <a:ext cx="1033131" cy="1676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F3D3908-C811-D24B-98E3-D3E04D0D4894}"/>
                </a:ext>
              </a:extLst>
            </p:cNvPr>
            <p:cNvCxnSpPr>
              <a:cxnSpLocks/>
              <a:stCxn id="61" idx="6"/>
              <a:endCxn id="54" idx="2"/>
            </p:cNvCxnSpPr>
            <p:nvPr/>
          </p:nvCxnSpPr>
          <p:spPr>
            <a:xfrm flipV="1">
              <a:off x="6156252" y="4013791"/>
              <a:ext cx="1033131" cy="6060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CE738BD-C4F0-084C-9F5B-B9E2AD605286}"/>
                </a:ext>
              </a:extLst>
            </p:cNvPr>
            <p:cNvCxnSpPr>
              <a:cxnSpLocks/>
              <a:stCxn id="61" idx="6"/>
              <a:endCxn id="53" idx="2"/>
            </p:cNvCxnSpPr>
            <p:nvPr/>
          </p:nvCxnSpPr>
          <p:spPr>
            <a:xfrm flipV="1">
              <a:off x="6156252" y="3361661"/>
              <a:ext cx="1033131" cy="12581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55C854B-978E-7B4A-9AFA-EED854A93F30}"/>
                </a:ext>
              </a:extLst>
            </p:cNvPr>
            <p:cNvCxnSpPr>
              <a:cxnSpLocks/>
              <a:stCxn id="56" idx="6"/>
              <a:endCxn id="58" idx="2"/>
            </p:cNvCxnSpPr>
            <p:nvPr/>
          </p:nvCxnSpPr>
          <p:spPr>
            <a:xfrm flipV="1">
              <a:off x="4750981" y="2663456"/>
              <a:ext cx="1033131" cy="1024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19A0C32-CAEE-2049-8C43-33E435A47CE6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 flipV="1">
              <a:off x="4750981" y="331558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0CACFF5-D932-8F40-A24E-0F401B0302B1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4750981" y="368772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77F4C87-29C8-1E45-B2ED-F51D29E589E2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>
              <a:off x="4750981" y="3687726"/>
              <a:ext cx="1033131" cy="9321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FD4BA5-7765-3646-A578-CD8187CB6D97}"/>
                </a:ext>
              </a:extLst>
            </p:cNvPr>
            <p:cNvCxnSpPr>
              <a:cxnSpLocks/>
              <a:stCxn id="59" idx="6"/>
              <a:endCxn id="53" idx="2"/>
            </p:cNvCxnSpPr>
            <p:nvPr/>
          </p:nvCxnSpPr>
          <p:spPr>
            <a:xfrm>
              <a:off x="6156252" y="3315586"/>
              <a:ext cx="1033131" cy="46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D0CB2C4-D47E-1C44-8722-A6A8AE0D8695}"/>
                </a:ext>
              </a:extLst>
            </p:cNvPr>
            <p:cNvCxnSpPr>
              <a:cxnSpLocks/>
              <a:stCxn id="59" idx="6"/>
              <a:endCxn id="54" idx="2"/>
            </p:cNvCxnSpPr>
            <p:nvPr/>
          </p:nvCxnSpPr>
          <p:spPr>
            <a:xfrm>
              <a:off x="6156252" y="3315586"/>
              <a:ext cx="1033131" cy="6982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162E53E-F4D2-FD4E-8135-74E857A6B49E}"/>
                </a:ext>
              </a:extLst>
            </p:cNvPr>
            <p:cNvCxnSpPr>
              <a:cxnSpLocks/>
              <a:stCxn id="60" idx="6"/>
              <a:endCxn id="54" idx="2"/>
            </p:cNvCxnSpPr>
            <p:nvPr/>
          </p:nvCxnSpPr>
          <p:spPr>
            <a:xfrm>
              <a:off x="6156252" y="3967716"/>
              <a:ext cx="1033131" cy="46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A0B7BAA-F6AF-DB46-AADA-486075B2AA1E}"/>
                </a:ext>
              </a:extLst>
            </p:cNvPr>
            <p:cNvCxnSpPr>
              <a:cxnSpLocks/>
              <a:stCxn id="60" idx="6"/>
              <a:endCxn id="53" idx="2"/>
            </p:cNvCxnSpPr>
            <p:nvPr/>
          </p:nvCxnSpPr>
          <p:spPr>
            <a:xfrm flipV="1">
              <a:off x="6156252" y="3361661"/>
              <a:ext cx="1033131" cy="6060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A6351FB-B925-8E4E-82C9-A4A30287F735}"/>
              </a:ext>
            </a:extLst>
          </p:cNvPr>
          <p:cNvSpPr txBox="1"/>
          <p:nvPr/>
        </p:nvSpPr>
        <p:spPr>
          <a:xfrm>
            <a:off x="8392529" y="4575017"/>
            <a:ext cx="2542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typically large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71E3DA-A5CC-8E45-8CE8-1566B5D3A593}"/>
              </a:ext>
            </a:extLst>
          </p:cNvPr>
          <p:cNvSpPr txBox="1"/>
          <p:nvPr/>
        </p:nvSpPr>
        <p:spPr>
          <a:xfrm>
            <a:off x="6976857" y="5238160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non-linear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BFBB61-6FDB-8F47-A5A1-B6AB1E83C7CA}"/>
              </a:ext>
            </a:extLst>
          </p:cNvPr>
          <p:cNvSpPr txBox="1"/>
          <p:nvPr/>
        </p:nvSpPr>
        <p:spPr>
          <a:xfrm>
            <a:off x="1319743" y="4550325"/>
            <a:ext cx="260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trivial to verify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7B4E7-9F7E-0242-8526-69C5C4722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99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a Policy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6D20939-0728-F743-9612-D6B131A5775D}"/>
              </a:ext>
            </a:extLst>
          </p:cNvPr>
          <p:cNvGrpSpPr/>
          <p:nvPr/>
        </p:nvGrpSpPr>
        <p:grpSpPr>
          <a:xfrm>
            <a:off x="946054" y="1856942"/>
            <a:ext cx="10299891" cy="2328530"/>
            <a:chOff x="838200" y="3006817"/>
            <a:chExt cx="10299891" cy="232853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282E287-4507-7D4E-8F7C-615F0F3394DC}"/>
                </a:ext>
              </a:extLst>
            </p:cNvPr>
            <p:cNvGrpSpPr/>
            <p:nvPr/>
          </p:nvGrpSpPr>
          <p:grpSpPr>
            <a:xfrm>
              <a:off x="4380313" y="3006817"/>
              <a:ext cx="3182682" cy="2328530"/>
              <a:chOff x="4378841" y="2477386"/>
              <a:chExt cx="3182682" cy="2328530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E88BF20-A989-E549-8321-4AD8A9B1EE42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5B7BE874-2614-074F-AA23-3AE89BC488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0D2DBA69-5041-384B-8497-9716679315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09632B5E-1A0F-764A-A324-688B25DEA9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1379C1EF-26ED-5A43-A3B4-286801966F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F44B4B6-1D17-984E-A7A8-581597B6EF49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CFF4C16E-6C48-4B46-8F88-F62BD4B90D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14F12228-7360-1F4B-AFB7-E28696CF8B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49A14C84-939F-D545-81F0-5875C11443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58087DAF-1E09-1D41-8CB3-76767E2F6416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F6F90B85-1DEA-644D-AC24-6CBE024419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24AC6745-DE5E-4C45-B96E-EC279F301B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4A84B1F-AB1B-2C47-9BCE-6158C550DDA0}"/>
                  </a:ext>
                </a:extLst>
              </p:cNvPr>
              <p:cNvCxnSpPr>
                <a:stCxn id="94" idx="6"/>
                <a:endCxn id="97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5C7F5F6-6A29-D149-A12E-D096C231AC2D}"/>
                  </a:ext>
                </a:extLst>
              </p:cNvPr>
              <p:cNvCxnSpPr>
                <a:stCxn id="94" idx="6"/>
                <a:endCxn id="98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633905C7-ACA8-6340-AAC6-A8EED50928CC}"/>
                  </a:ext>
                </a:extLst>
              </p:cNvPr>
              <p:cNvCxnSpPr>
                <a:stCxn id="94" idx="6"/>
                <a:endCxn id="99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6A2F3B1F-7D58-0549-87C8-04B92E8F9C72}"/>
                  </a:ext>
                </a:extLst>
              </p:cNvPr>
              <p:cNvCxnSpPr>
                <a:cxnSpLocks/>
                <a:stCxn id="94" idx="6"/>
                <a:endCxn id="100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1EAA5ABB-146C-F042-A384-A665062AA9CF}"/>
                  </a:ext>
                </a:extLst>
              </p:cNvPr>
              <p:cNvCxnSpPr>
                <a:cxnSpLocks/>
                <a:stCxn id="97" idx="6"/>
                <a:endCxn id="92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3DC71861-C103-484F-A31E-AF4277EFA2D0}"/>
                  </a:ext>
                </a:extLst>
              </p:cNvPr>
              <p:cNvCxnSpPr>
                <a:cxnSpLocks/>
                <a:stCxn id="97" idx="6"/>
                <a:endCxn id="93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50F98C9A-3EEF-614F-8D60-A332BF1B0056}"/>
                  </a:ext>
                </a:extLst>
              </p:cNvPr>
              <p:cNvCxnSpPr>
                <a:cxnSpLocks/>
                <a:stCxn id="96" idx="6"/>
                <a:endCxn id="100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B1C8F66D-B04C-D841-A96A-844F205D5032}"/>
                  </a:ext>
                </a:extLst>
              </p:cNvPr>
              <p:cNvCxnSpPr>
                <a:cxnSpLocks/>
                <a:stCxn id="96" idx="6"/>
                <a:endCxn id="99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348DA955-484E-5546-ACC5-9F3F277BBD2D}"/>
                  </a:ext>
                </a:extLst>
              </p:cNvPr>
              <p:cNvCxnSpPr>
                <a:cxnSpLocks/>
                <a:stCxn id="96" idx="6"/>
                <a:endCxn id="98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226147C6-D9C6-584E-8BD7-AEABF447E428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55F9FE3-E272-874C-ADA0-F84556E29B15}"/>
                  </a:ext>
                </a:extLst>
              </p:cNvPr>
              <p:cNvCxnSpPr>
                <a:cxnSpLocks/>
                <a:stCxn id="100" idx="6"/>
                <a:endCxn id="93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09B6C8-45F1-D04E-A089-BBAA59853AD0}"/>
                  </a:ext>
                </a:extLst>
              </p:cNvPr>
              <p:cNvCxnSpPr>
                <a:cxnSpLocks/>
                <a:stCxn id="100" idx="6"/>
                <a:endCxn id="92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AE07936-7157-124E-97D2-392E3B75956C}"/>
                  </a:ext>
                </a:extLst>
              </p:cNvPr>
              <p:cNvCxnSpPr>
                <a:cxnSpLocks/>
                <a:stCxn id="95" idx="6"/>
                <a:endCxn id="97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8A4F372B-F519-774F-A1EB-7B41DE4DD56C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1EB841AC-6B45-424B-B587-1CA1AD8F91D0}"/>
                  </a:ext>
                </a:extLst>
              </p:cNvPr>
              <p:cNvCxnSpPr>
                <a:cxnSpLocks/>
                <a:stCxn id="95" idx="6"/>
                <a:endCxn id="99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2B3248-90BB-1140-822F-DE76A0BC65DB}"/>
                  </a:ext>
                </a:extLst>
              </p:cNvPr>
              <p:cNvCxnSpPr>
                <a:cxnSpLocks/>
                <a:endCxn id="100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2B583CB-DAC2-874A-8316-FB30C22241CF}"/>
                  </a:ext>
                </a:extLst>
              </p:cNvPr>
              <p:cNvCxnSpPr>
                <a:cxnSpLocks/>
                <a:stCxn id="98" idx="6"/>
                <a:endCxn id="92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381A7CD4-19B3-6243-841C-4DF2F2C298D8}"/>
                  </a:ext>
                </a:extLst>
              </p:cNvPr>
              <p:cNvCxnSpPr>
                <a:cxnSpLocks/>
                <a:stCxn id="98" idx="6"/>
                <a:endCxn id="93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12819BAC-2ED9-434C-9730-2A818D135E11}"/>
                  </a:ext>
                </a:extLst>
              </p:cNvPr>
              <p:cNvCxnSpPr>
                <a:cxnSpLocks/>
                <a:stCxn id="99" idx="6"/>
                <a:endCxn id="93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5CD04873-2744-7340-9421-5A9A25E277A2}"/>
                  </a:ext>
                </a:extLst>
              </p:cNvPr>
              <p:cNvCxnSpPr>
                <a:cxnSpLocks/>
                <a:stCxn id="99" idx="6"/>
                <a:endCxn id="92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CC8F414-8AD3-B54C-A146-CD3E7F295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6126" y="3945300"/>
              <a:ext cx="2541965" cy="45792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F316556-1689-6046-94D2-35A53C4EF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953548"/>
              <a:ext cx="2751161" cy="47502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593FC9-52D1-884B-B7AD-C69C06F4C2B4}"/>
              </a:ext>
            </a:extLst>
          </p:cNvPr>
          <p:cNvGrpSpPr/>
          <p:nvPr/>
        </p:nvGrpSpPr>
        <p:grpSpPr>
          <a:xfrm>
            <a:off x="1445204" y="3720811"/>
            <a:ext cx="1752860" cy="1883785"/>
            <a:chOff x="1330036" y="3533342"/>
            <a:chExt cx="1752860" cy="18837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5EAEC2-B6B3-704F-B5C5-FF7B2D239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07" y="3719412"/>
              <a:ext cx="1399586" cy="1512521"/>
            </a:xfrm>
            <a:prstGeom prst="rect">
              <a:avLst/>
            </a:prstGeom>
          </p:spPr>
        </p:pic>
        <p:sp>
          <p:nvSpPr>
            <p:cNvPr id="8" name="Snip Diagonal Corner Rectangle 7">
              <a:extLst>
                <a:ext uri="{FF2B5EF4-FFF2-40B4-BE49-F238E27FC236}">
                  <a16:creationId xmlns:a16="http://schemas.microsoft.com/office/drawing/2014/main" id="{EB6FA7DA-74C3-0F4C-BBC7-292F0FF6808D}"/>
                </a:ext>
              </a:extLst>
            </p:cNvPr>
            <p:cNvSpPr/>
            <p:nvPr/>
          </p:nvSpPr>
          <p:spPr>
            <a:xfrm>
              <a:off x="1330036" y="3533342"/>
              <a:ext cx="1752860" cy="1883785"/>
            </a:xfrm>
            <a:prstGeom prst="snip2DiagRect">
              <a:avLst/>
            </a:prstGeom>
            <a:noFill/>
            <a:ln w="44450">
              <a:solidFill>
                <a:srgbClr val="2D75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75B6"/>
                </a:solidFill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4FC53E5C-14BF-1F46-B25C-2C1842B5E194}"/>
              </a:ext>
            </a:extLst>
          </p:cNvPr>
          <p:cNvSpPr txBox="1"/>
          <p:nvPr/>
        </p:nvSpPr>
        <p:spPr>
          <a:xfrm>
            <a:off x="8703980" y="4370315"/>
            <a:ext cx="2512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“stop the car”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003C1-AFD5-2A4E-B3C2-F64697D29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136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a Neural Network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6" name="Content Placeholder 5">
            <a:extLst>
              <a:ext uri="{FF2B5EF4-FFF2-40B4-BE49-F238E27FC236}">
                <a16:creationId xmlns:a16="http://schemas.microsoft.com/office/drawing/2014/main" id="{8B2858A2-42C6-1C4B-B869-4E1F0551ED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072450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3">
                <a:extLst>
                  <a:ext uri="{FF2B5EF4-FFF2-40B4-BE49-F238E27FC236}">
                    <a16:creationId xmlns:a16="http://schemas.microsoft.com/office/drawing/2014/main" id="{EC155896-2DAB-AF44-8EEE-5248745309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6843" y="2299855"/>
                <a:ext cx="6856957" cy="235527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b="1" dirty="0"/>
                  <a:t>Reluplex: An </a:t>
                </a:r>
                <a:r>
                  <a:rPr lang="de-DE" b="1" dirty="0" err="1"/>
                  <a:t>Efficient</a:t>
                </a:r>
                <a:r>
                  <a:rPr lang="de-DE" b="1" dirty="0"/>
                  <a:t> SMT Solver </a:t>
                </a:r>
                <a:r>
                  <a:rPr lang="de-DE" b="1" dirty="0" err="1"/>
                  <a:t>for</a:t>
                </a:r>
                <a:r>
                  <a:rPr lang="de-DE" b="1" dirty="0"/>
                  <a:t> </a:t>
                </a:r>
                <a:r>
                  <a:rPr lang="de-DE" b="1" dirty="0" err="1"/>
                  <a:t>Verifying</a:t>
                </a:r>
                <a:r>
                  <a:rPr lang="de-DE" b="1" dirty="0"/>
                  <a:t> </a:t>
                </a:r>
                <a:r>
                  <a:rPr lang="de-DE" b="1" dirty="0" err="1"/>
                  <a:t>Deep</a:t>
                </a:r>
                <a:r>
                  <a:rPr lang="de-DE" b="1" dirty="0"/>
                  <a:t> </a:t>
                </a:r>
                <a:r>
                  <a:rPr lang="de-DE" b="1" dirty="0" err="1"/>
                  <a:t>Neural</a:t>
                </a:r>
                <a:r>
                  <a:rPr lang="de-DE" b="1" dirty="0"/>
                  <a:t> Networks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using activation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de-DE" smtClean="0">
                        <a:latin typeface="Cambria Math" panose="02040503050406030204" pitchFamily="18" charset="0"/>
                      </a:rPr>
                      <m:t>eLU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Content Placeholder 3">
                <a:extLst>
                  <a:ext uri="{FF2B5EF4-FFF2-40B4-BE49-F238E27FC236}">
                    <a16:creationId xmlns:a16="http://schemas.microsoft.com/office/drawing/2014/main" id="{EC155896-2DAB-AF44-8EEE-524874530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843" y="2299855"/>
                <a:ext cx="6856957" cy="2355272"/>
              </a:xfrm>
              <a:prstGeom prst="rect">
                <a:avLst/>
              </a:prstGeom>
              <a:blipFill>
                <a:blip r:embed="rId3"/>
                <a:stretch>
                  <a:fillRect l="-1664" t="-42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EA850-06BE-3C47-B267-8A29E886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668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06D6-BB98-7E4B-914D-51232161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Neural Network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9385CA-5629-F145-9B9D-8303EC2A5906}"/>
              </a:ext>
            </a:extLst>
          </p:cNvPr>
          <p:cNvGrpSpPr/>
          <p:nvPr/>
        </p:nvGrpSpPr>
        <p:grpSpPr>
          <a:xfrm>
            <a:off x="3090531" y="1690688"/>
            <a:ext cx="6010937" cy="2741262"/>
            <a:chOff x="3287231" y="2442000"/>
            <a:chExt cx="6010937" cy="27412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3F53AAE-9331-014F-BE26-F7D51BC2E0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09927" y="2442000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3F53AAE-9331-014F-BE26-F7D51BC2E0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927" y="2442000"/>
                  <a:ext cx="765543" cy="7655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0DC105A-BFFF-B849-89E3-A57FD71BD9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09928" y="4417719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0DC105A-BFFF-B849-89E3-A57FD71BD9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928" y="4417719"/>
                  <a:ext cx="765543" cy="76554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7007FAA-1C71-CF47-ABE8-A9AC1DDD7B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87231" y="3334166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7007FAA-1C71-CF47-ABE8-A9AC1DDD7B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7231" y="3334166"/>
                  <a:ext cx="765543" cy="76554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6E642E1-E2B4-2644-B554-00F2AA4F9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32625" y="3334166"/>
                  <a:ext cx="765543" cy="765543"/>
                </a:xfrm>
                <a:prstGeom prst="ellips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6E642E1-E2B4-2644-B554-00F2AA4F9E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2625" y="3334166"/>
                  <a:ext cx="765543" cy="76554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444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E2B8CA-CA41-F541-B0FB-E9E939A58CD4}"/>
                </a:ext>
              </a:extLst>
            </p:cNvPr>
            <p:cNvCxnSpPr>
              <a:cxnSpLocks/>
              <a:stCxn id="7" idx="6"/>
              <a:endCxn id="5" idx="2"/>
            </p:cNvCxnSpPr>
            <p:nvPr/>
          </p:nvCxnSpPr>
          <p:spPr>
            <a:xfrm flipV="1">
              <a:off x="4052774" y="2824772"/>
              <a:ext cx="1857153" cy="89216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F5AE6E4-784C-F245-B140-C489CB92C174}"/>
                </a:ext>
              </a:extLst>
            </p:cNvPr>
            <p:cNvCxnSpPr>
              <a:stCxn id="7" idx="6"/>
              <a:endCxn id="6" idx="2"/>
            </p:cNvCxnSpPr>
            <p:nvPr/>
          </p:nvCxnSpPr>
          <p:spPr>
            <a:xfrm>
              <a:off x="4052774" y="3716938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79EE5EB-00EE-6B4B-AD0D-62A0ABCDC696}"/>
                </a:ext>
              </a:extLst>
            </p:cNvPr>
            <p:cNvCxnSpPr>
              <a:stCxn id="6" idx="6"/>
              <a:endCxn id="8" idx="2"/>
            </p:cNvCxnSpPr>
            <p:nvPr/>
          </p:nvCxnSpPr>
          <p:spPr>
            <a:xfrm flipV="1">
              <a:off x="6675471" y="3716938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CB53BC-2887-F345-841E-31E36EA3FD64}"/>
                </a:ext>
              </a:extLst>
            </p:cNvPr>
            <p:cNvCxnSpPr>
              <a:stCxn id="5" idx="6"/>
              <a:endCxn id="8" idx="2"/>
            </p:cNvCxnSpPr>
            <p:nvPr/>
          </p:nvCxnSpPr>
          <p:spPr>
            <a:xfrm>
              <a:off x="6675470" y="2824772"/>
              <a:ext cx="1857155" cy="892166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14F60E-6B8F-8C49-8AA6-0588F04A5A4A}"/>
                    </a:ext>
                  </a:extLst>
                </p:cNvPr>
                <p:cNvSpPr txBox="1"/>
                <p:nvPr/>
              </p:nvSpPr>
              <p:spPr>
                <a:xfrm>
                  <a:off x="4798448" y="2824771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14F60E-6B8F-8C49-8AA6-0588F04A5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8448" y="2824771"/>
                  <a:ext cx="36580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B00092-0E19-214C-9259-707601EF5BB5}"/>
                    </a:ext>
                  </a:extLst>
                </p:cNvPr>
                <p:cNvSpPr txBox="1"/>
                <p:nvPr/>
              </p:nvSpPr>
              <p:spPr>
                <a:xfrm>
                  <a:off x="4711885" y="4417719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B00092-0E19-214C-9259-707601EF5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1885" y="4417719"/>
                  <a:ext cx="53893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4AC51B-B48B-164F-B4B2-7E759463F03D}"/>
                    </a:ext>
                  </a:extLst>
                </p:cNvPr>
                <p:cNvSpPr txBox="1"/>
                <p:nvPr/>
              </p:nvSpPr>
              <p:spPr>
                <a:xfrm>
                  <a:off x="7401275" y="284095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4AC51B-B48B-164F-B4B2-7E759463F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75" y="2840958"/>
                  <a:ext cx="3658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998BEB-8423-284D-96EA-D23C01C84EBC}"/>
                    </a:ext>
                  </a:extLst>
                </p:cNvPr>
                <p:cNvSpPr txBox="1"/>
                <p:nvPr/>
              </p:nvSpPr>
              <p:spPr>
                <a:xfrm>
                  <a:off x="7401274" y="4417719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998BEB-8423-284D-96EA-D23C01C84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74" y="4417719"/>
                  <a:ext cx="3658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CCDE6D-9395-044E-9306-F46CDFF39C4E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4558574"/>
            <a:ext cx="3952463" cy="1438189"/>
            <a:chOff x="4084820" y="4749960"/>
            <a:chExt cx="4787900" cy="174218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22C1D2B-3F08-484D-A62E-78E8F502E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89398" y="4749960"/>
              <a:ext cx="3606800" cy="5207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E4872E0-DCCD-DC43-8A83-11FA7B6D8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89398" y="5381776"/>
              <a:ext cx="4013200" cy="5207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EAEA6B3-8CE0-C048-BC4B-828F466DE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84820" y="5971441"/>
              <a:ext cx="4787900" cy="520700"/>
            </a:xfrm>
            <a:prstGeom prst="rect">
              <a:avLst/>
            </a:prstGeom>
          </p:spPr>
        </p:pic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DA7DE431-3DFB-9342-9D64-790BCA9E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4FF2A9-D357-4543-8544-5FD02F2E4457}"/>
                  </a:ext>
                </a:extLst>
              </p:cNvPr>
              <p:cNvSpPr txBox="1"/>
              <p:nvPr/>
            </p:nvSpPr>
            <p:spPr>
              <a:xfrm>
                <a:off x="1167905" y="2610991"/>
                <a:ext cx="12410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PT Mono" panose="02060509020205020204" pitchFamily="49" charset="77"/>
                  </a:rPr>
                  <a:t>Input: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4FF2A9-D357-4543-8544-5FD02F2E4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905" y="2610991"/>
                <a:ext cx="1241045" cy="646331"/>
              </a:xfrm>
              <a:prstGeom prst="rect">
                <a:avLst/>
              </a:prstGeom>
              <a:blipFill>
                <a:blip r:embed="rId13"/>
                <a:stretch>
                  <a:fillRect l="-4040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5F5836-00EE-8C49-8C22-FF74D05E1066}"/>
                  </a:ext>
                </a:extLst>
              </p:cNvPr>
              <p:cNvSpPr txBox="1"/>
              <p:nvPr/>
            </p:nvSpPr>
            <p:spPr>
              <a:xfrm>
                <a:off x="9783049" y="2642459"/>
                <a:ext cx="15707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PT Mono" panose="02060509020205020204" pitchFamily="49" charset="77"/>
                  </a:rPr>
                  <a:t>Output?: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0.5, 1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5F5836-00EE-8C49-8C22-FF74D05E1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049" y="2642459"/>
                <a:ext cx="1570751" cy="646331"/>
              </a:xfrm>
              <a:prstGeom prst="rect">
                <a:avLst/>
              </a:prstGeom>
              <a:blipFill>
                <a:blip r:embed="rId14"/>
                <a:stretch>
                  <a:fillRect l="-2400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E33ADC2-97B2-9A45-B570-3AD2ADBE83BE}"/>
              </a:ext>
            </a:extLst>
          </p:cNvPr>
          <p:cNvSpPr txBox="1"/>
          <p:nvPr/>
        </p:nvSpPr>
        <p:spPr>
          <a:xfrm>
            <a:off x="5383907" y="4966967"/>
            <a:ext cx="3264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not easy to solve…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F5489-03E1-D24E-9521-B232CFAF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BD2898D-D38E-1D4C-83FF-5165FA65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425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A8B8-0432-5040-92C4-62F667F5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does not suffice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DA39C-3758-D947-A0C0-F9A03BCE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176" y="2530661"/>
            <a:ext cx="5541335" cy="1334204"/>
          </a:xfrm>
        </p:spPr>
        <p:txBody>
          <a:bodyPr/>
          <a:lstStyle/>
          <a:p>
            <a:pPr marL="0" indent="0">
              <a:buNone/>
            </a:pPr>
            <a:r>
              <a:rPr lang="de-DE" i="1" dirty="0"/>
              <a:t>“</a:t>
            </a:r>
            <a:r>
              <a:rPr lang="de-DE" i="1" dirty="0" err="1"/>
              <a:t>Program</a:t>
            </a:r>
            <a:r>
              <a:rPr lang="de-DE" i="1" dirty="0"/>
              <a:t> </a:t>
            </a:r>
            <a:r>
              <a:rPr lang="de-DE" i="1" dirty="0" err="1"/>
              <a:t>testing</a:t>
            </a:r>
            <a:r>
              <a:rPr lang="de-DE" i="1" dirty="0"/>
              <a:t> </a:t>
            </a:r>
            <a:r>
              <a:rPr lang="de-DE" i="1" dirty="0" err="1"/>
              <a:t>can</a:t>
            </a:r>
            <a:r>
              <a:rPr lang="de-DE" i="1" dirty="0"/>
              <a:t> </a:t>
            </a:r>
            <a:r>
              <a:rPr lang="de-DE" i="1" dirty="0" err="1"/>
              <a:t>be</a:t>
            </a:r>
            <a:r>
              <a:rPr lang="de-DE" i="1" dirty="0"/>
              <a:t> a </a:t>
            </a:r>
            <a:r>
              <a:rPr lang="de-DE" i="1" dirty="0" err="1"/>
              <a:t>very</a:t>
            </a:r>
            <a:r>
              <a:rPr lang="de-DE" i="1" dirty="0"/>
              <a:t> </a:t>
            </a:r>
            <a:r>
              <a:rPr lang="de-DE" i="1" dirty="0" err="1"/>
              <a:t>effective</a:t>
            </a:r>
            <a:r>
              <a:rPr lang="de-DE" i="1" dirty="0"/>
              <a:t> </a:t>
            </a:r>
            <a:r>
              <a:rPr lang="de-DE" i="1" dirty="0" err="1"/>
              <a:t>way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</a:t>
            </a:r>
            <a:r>
              <a:rPr lang="de-DE" i="1" dirty="0" err="1"/>
              <a:t>show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presence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bugs</a:t>
            </a:r>
            <a:r>
              <a:rPr lang="de-DE" i="1" dirty="0"/>
              <a:t>, but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hopelessly</a:t>
            </a:r>
            <a:r>
              <a:rPr lang="de-DE" i="1" dirty="0"/>
              <a:t> </a:t>
            </a:r>
            <a:r>
              <a:rPr lang="de-DE" i="1" dirty="0" err="1"/>
              <a:t>inadequate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showing</a:t>
            </a:r>
            <a:r>
              <a:rPr lang="de-DE" i="1" dirty="0"/>
              <a:t> </a:t>
            </a:r>
            <a:r>
              <a:rPr lang="de-DE" i="1" dirty="0" err="1"/>
              <a:t>their</a:t>
            </a:r>
            <a:r>
              <a:rPr lang="de-DE" i="1" dirty="0"/>
              <a:t> </a:t>
            </a:r>
            <a:r>
              <a:rPr lang="de-DE" i="1" dirty="0" err="1"/>
              <a:t>absence</a:t>
            </a:r>
            <a:r>
              <a:rPr lang="de-DE" i="1" dirty="0"/>
              <a:t>.“</a:t>
            </a:r>
          </a:p>
          <a:p>
            <a:endParaRPr lang="de-D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BBC69-CEAD-5745-8909-54DC2DC5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531" y="1690688"/>
            <a:ext cx="3156966" cy="42092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7A3C85-6EDB-EA45-9416-0D798B4EC0A8}"/>
              </a:ext>
            </a:extLst>
          </p:cNvPr>
          <p:cNvSpPr/>
          <p:nvPr/>
        </p:nvSpPr>
        <p:spPr>
          <a:xfrm>
            <a:off x="3541465" y="4950583"/>
            <a:ext cx="35278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 err="1"/>
              <a:t>Edsger</a:t>
            </a:r>
            <a:r>
              <a:rPr lang="de-DE" sz="3600" dirty="0"/>
              <a:t> W. Dijkstra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4C834-5B89-094B-B56B-76EB8EECC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D618E3A8-CACF-CB4F-BB63-E1DA448F9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D9FEA4-5B93-1846-B934-F73C6014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78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EE97-E1A7-3245-A25D-06A2AE76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30ABD-9A14-F647-AB6A-C7A885F87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800" y="1690688"/>
            <a:ext cx="5916399" cy="4295306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6FC265-1A40-3E40-B5BD-B89CDE25C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0CE88-61ED-2D4B-B89C-11C26E41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0BA15-0522-294F-80C4-7882F36C4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099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37AE-9A0D-9048-8AB4-04A8991B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Splitting to make it linear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16EB40-25A2-C740-ACB0-87EFFA1910C5}"/>
              </a:ext>
            </a:extLst>
          </p:cNvPr>
          <p:cNvGrpSpPr/>
          <p:nvPr/>
        </p:nvGrpSpPr>
        <p:grpSpPr>
          <a:xfrm>
            <a:off x="1358451" y="1690688"/>
            <a:ext cx="9475097" cy="4004819"/>
            <a:chOff x="1358451" y="1690688"/>
            <a:chExt cx="9475097" cy="400481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7069280-8086-2C40-95C0-70249E782458}"/>
                </a:ext>
              </a:extLst>
            </p:cNvPr>
            <p:cNvGrpSpPr/>
            <p:nvPr/>
          </p:nvGrpSpPr>
          <p:grpSpPr>
            <a:xfrm>
              <a:off x="1358451" y="1690688"/>
              <a:ext cx="9475097" cy="4004819"/>
              <a:chOff x="1372708" y="2130168"/>
              <a:chExt cx="9475097" cy="400481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F7DF622-8481-8A48-AF2D-6F39668EDACF}"/>
                  </a:ext>
                </a:extLst>
              </p:cNvPr>
              <p:cNvGrpSpPr/>
              <p:nvPr/>
            </p:nvGrpSpPr>
            <p:grpSpPr>
              <a:xfrm>
                <a:off x="3084113" y="2130168"/>
                <a:ext cx="5869064" cy="1208455"/>
                <a:chOff x="2919309" y="2598000"/>
                <a:chExt cx="5869064" cy="1208455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17980507-F226-E74E-B51F-3D4BD913CE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70607" y="2598000"/>
                  <a:ext cx="166468" cy="166468"/>
                </a:xfrm>
                <a:prstGeom prst="ellipse">
                  <a:avLst/>
                </a:prstGeom>
                <a:solidFill>
                  <a:schemeClr val="tx1"/>
                </a:solidFill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727E8CD0-3A75-2345-B91D-ED3485A70DED}"/>
                    </a:ext>
                  </a:extLst>
                </p:cNvPr>
                <p:cNvGrpSpPr/>
                <p:nvPr/>
              </p:nvGrpSpPr>
              <p:grpSpPr>
                <a:xfrm>
                  <a:off x="2919309" y="3639987"/>
                  <a:ext cx="5869064" cy="166468"/>
                  <a:chOff x="3131960" y="3884536"/>
                  <a:chExt cx="5869064" cy="166468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87DDAD2C-84AE-9740-B39F-618559DF01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31960" y="3884536"/>
                    <a:ext cx="166468" cy="166468"/>
                  </a:xfrm>
                  <a:prstGeom prst="ellipse">
                    <a:avLst/>
                  </a:prstGeom>
                  <a:solidFill>
                    <a:schemeClr val="tx1"/>
                  </a:solidFill>
                  <a:ln w="444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69CDCDC5-5116-F44A-8254-EA105C272EE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834556" y="3884536"/>
                    <a:ext cx="166468" cy="166468"/>
                  </a:xfrm>
                  <a:prstGeom prst="ellipse">
                    <a:avLst/>
                  </a:prstGeom>
                  <a:solidFill>
                    <a:schemeClr val="tx1"/>
                  </a:solidFill>
                  <a:ln w="444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E66AC89-46D9-DB4F-BC80-8B83B581CB31}"/>
                      </a:ext>
                    </a:extLst>
                  </p:cNvPr>
                  <p:cNvSpPr txBox="1"/>
                  <p:nvPr/>
                </p:nvSpPr>
                <p:spPr>
                  <a:xfrm>
                    <a:off x="2719500" y="3338623"/>
                    <a:ext cx="8956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E66AC89-46D9-DB4F-BC80-8B83B581CB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9500" y="3338623"/>
                    <a:ext cx="895694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D5FABBA-8A3C-7D40-B406-A29C4FF3005A}"/>
                      </a:ext>
                    </a:extLst>
                  </p:cNvPr>
                  <p:cNvSpPr txBox="1"/>
                  <p:nvPr/>
                </p:nvSpPr>
                <p:spPr>
                  <a:xfrm>
                    <a:off x="8422096" y="3338623"/>
                    <a:ext cx="9906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D5FABBA-8A3C-7D40-B406-A29C4FF30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22096" y="3338623"/>
                    <a:ext cx="99065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7049666-D4D3-1F4C-9F30-4DE7C13DB2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37322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984BB5D-482C-B843-9AD5-8A2C2EC96C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0904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BA7139D-77CF-4A45-BED1-B66C136C9312}"/>
                      </a:ext>
                    </a:extLst>
                  </p:cNvPr>
                  <p:cNvSpPr txBox="1"/>
                  <p:nvPr/>
                </p:nvSpPr>
                <p:spPr>
                  <a:xfrm>
                    <a:off x="1372709" y="4880344"/>
                    <a:ext cx="8956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BA7139D-77CF-4A45-BED1-B66C136C93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2709" y="4880344"/>
                    <a:ext cx="89569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AEA2011-9706-804F-ABD5-0B0DE04F02C3}"/>
                      </a:ext>
                    </a:extLst>
                  </p:cNvPr>
                  <p:cNvSpPr txBox="1"/>
                  <p:nvPr/>
                </p:nvSpPr>
                <p:spPr>
                  <a:xfrm>
                    <a:off x="3932248" y="4880344"/>
                    <a:ext cx="11637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AEA2011-9706-804F-ABD5-0B0DE04F0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2248" y="4880344"/>
                    <a:ext cx="116378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F881619-B72B-C542-8026-367503D5E2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9099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0D35DF8-F5CF-D54B-B184-5B5E1C949B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82681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168B91E-64EA-3A45-B9C7-1F8598E09688}"/>
                      </a:ext>
                    </a:extLst>
                  </p:cNvPr>
                  <p:cNvSpPr txBox="1"/>
                  <p:nvPr/>
                </p:nvSpPr>
                <p:spPr>
                  <a:xfrm>
                    <a:off x="7124486" y="4880344"/>
                    <a:ext cx="8956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168B91E-64EA-3A45-B9C7-1F8598E096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4486" y="4880344"/>
                    <a:ext cx="89569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DA5FA0C-CF5D-884B-8DF1-177912708C8F}"/>
                      </a:ext>
                    </a:extLst>
                  </p:cNvPr>
                  <p:cNvSpPr txBox="1"/>
                  <p:nvPr/>
                </p:nvSpPr>
                <p:spPr>
                  <a:xfrm>
                    <a:off x="9684025" y="4880344"/>
                    <a:ext cx="11637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DA5FA0C-CF5D-884B-8DF1-177912708C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84025" y="4880344"/>
                    <a:ext cx="116378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27797C82-71FD-1D4C-B900-0D9398EA5D7D}"/>
                      </a:ext>
                    </a:extLst>
                  </p:cNvPr>
                  <p:cNvSpPr/>
                  <p:nvPr/>
                </p:nvSpPr>
                <p:spPr>
                  <a:xfrm>
                    <a:off x="1372708" y="5765655"/>
                    <a:ext cx="89569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27797C82-71FD-1D4C-B900-0D9398EA5D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2708" y="5765655"/>
                    <a:ext cx="89569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C14FFC0-CB73-8141-AF22-72A1440AE025}"/>
                      </a:ext>
                    </a:extLst>
                  </p:cNvPr>
                  <p:cNvSpPr/>
                  <p:nvPr/>
                </p:nvSpPr>
                <p:spPr>
                  <a:xfrm>
                    <a:off x="3520661" y="5765655"/>
                    <a:ext cx="198695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C14FFC0-CB73-8141-AF22-72A1440AE0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20661" y="5765655"/>
                    <a:ext cx="198695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8B82CA2-713D-AB47-88D0-DA1AE10C824B}"/>
                      </a:ext>
                    </a:extLst>
                  </p:cNvPr>
                  <p:cNvSpPr/>
                  <p:nvPr/>
                </p:nvSpPr>
                <p:spPr>
                  <a:xfrm>
                    <a:off x="6665417" y="5753618"/>
                    <a:ext cx="181383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8B82CA2-713D-AB47-88D0-DA1AE10C8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5417" y="5753618"/>
                    <a:ext cx="181383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57435EC-DC39-9C45-8788-5EB9B5546D8B}"/>
                      </a:ext>
                    </a:extLst>
                  </p:cNvPr>
                  <p:cNvSpPr/>
                  <p:nvPr/>
                </p:nvSpPr>
                <p:spPr>
                  <a:xfrm>
                    <a:off x="9818068" y="5765655"/>
                    <a:ext cx="89569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57435EC-DC39-9C45-8788-5EB9B5546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8068" y="5765655"/>
                    <a:ext cx="89569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ECF3D3-FBBF-FE47-BAE4-88DC0FC51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37" y="1945758"/>
              <a:ext cx="1892421" cy="64858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EEFC87-9985-AE49-A25B-19954C38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9553" y="3268475"/>
              <a:ext cx="595424" cy="707345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56F3C82-FC17-D441-8139-F021C29395F6}"/>
                </a:ext>
              </a:extLst>
            </p:cNvPr>
            <p:cNvCxnSpPr>
              <a:cxnSpLocks/>
            </p:cNvCxnSpPr>
            <p:nvPr/>
          </p:nvCxnSpPr>
          <p:spPr>
            <a:xfrm>
              <a:off x="3700130" y="3135173"/>
              <a:ext cx="716517" cy="91042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7E9D5F0-5F04-B449-80F3-67D817C72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422" y="3280737"/>
              <a:ext cx="481332" cy="764862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2BD85D1-D652-AF4C-9461-E10F74E92EA3}"/>
                </a:ext>
              </a:extLst>
            </p:cNvPr>
            <p:cNvCxnSpPr>
              <a:cxnSpLocks/>
            </p:cNvCxnSpPr>
            <p:nvPr/>
          </p:nvCxnSpPr>
          <p:spPr>
            <a:xfrm>
              <a:off x="9451907" y="3147435"/>
              <a:ext cx="716517" cy="91042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126A66D-2AA4-AE47-9D97-D155FC9CD595}"/>
                </a:ext>
              </a:extLst>
            </p:cNvPr>
            <p:cNvCxnSpPr>
              <a:cxnSpLocks/>
            </p:cNvCxnSpPr>
            <p:nvPr/>
          </p:nvCxnSpPr>
          <p:spPr>
            <a:xfrm>
              <a:off x="6507126" y="1873129"/>
              <a:ext cx="1957864" cy="721215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C59B12D-A6F3-1D4E-922A-356AFC343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453F2-B1A4-A047-B0FD-4E867FDA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A920FA-B2CF-3D40-9C7D-8D1CCF7C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993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Split and Rewrite Equations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7ED7F0-7782-8145-BDD6-5BB214D421A3}"/>
              </a:ext>
            </a:extLst>
          </p:cNvPr>
          <p:cNvGrpSpPr/>
          <p:nvPr/>
        </p:nvGrpSpPr>
        <p:grpSpPr>
          <a:xfrm>
            <a:off x="2237096" y="1524000"/>
            <a:ext cx="7710468" cy="2812399"/>
            <a:chOff x="2614542" y="2508899"/>
            <a:chExt cx="7710468" cy="2812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480BBEF5-8AE8-D94A-B008-8BCB105083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37238" y="2580036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480BBEF5-8AE8-D94A-B008-8BCB105083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238" y="2580036"/>
                  <a:ext cx="765543" cy="7655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5100C7AB-D9A9-7547-9831-75962738D8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37239" y="4555755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5100C7AB-D9A9-7547-9831-75962738D8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239" y="4555755"/>
                  <a:ext cx="765543" cy="7655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6B093822-FDCF-6144-986D-67C6E3D0BD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14542" y="3472202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6B093822-FDCF-6144-986D-67C6E3D0BD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542" y="3472202"/>
                  <a:ext cx="765543" cy="76554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466C9EBB-C5AD-044D-835A-051DBA6674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59467" y="3631207"/>
                  <a:ext cx="765543" cy="765543"/>
                </a:xfrm>
                <a:prstGeom prst="ellips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466C9EBB-C5AD-044D-835A-051DBA6674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467" y="3631207"/>
                  <a:ext cx="765543" cy="76554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44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16125F-BDF3-364C-A9DF-49C9E1C93856}"/>
                </a:ext>
              </a:extLst>
            </p:cNvPr>
            <p:cNvCxnSpPr>
              <a:cxnSpLocks/>
              <a:stCxn id="7" idx="6"/>
              <a:endCxn id="5" idx="2"/>
            </p:cNvCxnSpPr>
            <p:nvPr/>
          </p:nvCxnSpPr>
          <p:spPr>
            <a:xfrm flipV="1">
              <a:off x="3380085" y="2962808"/>
              <a:ext cx="1857153" cy="89216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042EE04-37F4-2040-960F-ED1BD776B82E}"/>
                </a:ext>
              </a:extLst>
            </p:cNvPr>
            <p:cNvCxnSpPr>
              <a:stCxn id="7" idx="6"/>
              <a:endCxn id="6" idx="2"/>
            </p:cNvCxnSpPr>
            <p:nvPr/>
          </p:nvCxnSpPr>
          <p:spPr>
            <a:xfrm>
              <a:off x="3380085" y="3854974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EFA5E6C-97FF-554E-8A1B-0D6A2518AD93}"/>
                </a:ext>
              </a:extLst>
            </p:cNvPr>
            <p:cNvCxnSpPr>
              <a:cxnSpLocks/>
              <a:stCxn id="20" idx="6"/>
              <a:endCxn id="8" idx="2"/>
            </p:cNvCxnSpPr>
            <p:nvPr/>
          </p:nvCxnSpPr>
          <p:spPr>
            <a:xfrm flipV="1">
              <a:off x="7676612" y="4013979"/>
              <a:ext cx="1882855" cy="924548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9C71B9-A643-B045-97F1-BF049971645E}"/>
                </a:ext>
              </a:extLst>
            </p:cNvPr>
            <p:cNvCxnSpPr>
              <a:cxnSpLocks/>
              <a:stCxn id="19" idx="6"/>
              <a:endCxn id="8" idx="2"/>
            </p:cNvCxnSpPr>
            <p:nvPr/>
          </p:nvCxnSpPr>
          <p:spPr>
            <a:xfrm>
              <a:off x="7676611" y="2962808"/>
              <a:ext cx="1882856" cy="105117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C3A264-F405-A842-B3C1-FD2C7C90528A}"/>
                    </a:ext>
                  </a:extLst>
                </p:cNvPr>
                <p:cNvSpPr txBox="1"/>
                <p:nvPr/>
              </p:nvSpPr>
              <p:spPr>
                <a:xfrm>
                  <a:off x="4125759" y="2962807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C3A264-F405-A842-B3C1-FD2C7C905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759" y="2962807"/>
                  <a:ext cx="36580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41EC668-C1E5-114F-A434-49523B016261}"/>
                    </a:ext>
                  </a:extLst>
                </p:cNvPr>
                <p:cNvSpPr txBox="1"/>
                <p:nvPr/>
              </p:nvSpPr>
              <p:spPr>
                <a:xfrm>
                  <a:off x="4039196" y="4555755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41EC668-C1E5-114F-A434-49523B0162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196" y="4555755"/>
                  <a:ext cx="5389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A1E9550-AE51-584F-881B-13871AF91CCC}"/>
                    </a:ext>
                  </a:extLst>
                </p:cNvPr>
                <p:cNvSpPr txBox="1"/>
                <p:nvPr/>
              </p:nvSpPr>
              <p:spPr>
                <a:xfrm>
                  <a:off x="8584898" y="3026341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A1E9550-AE51-584F-881B-13871AF91C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4898" y="3026341"/>
                  <a:ext cx="3658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25F0453-9343-B748-B266-765D2C050521}"/>
                    </a:ext>
                  </a:extLst>
                </p:cNvPr>
                <p:cNvSpPr txBox="1"/>
                <p:nvPr/>
              </p:nvSpPr>
              <p:spPr>
                <a:xfrm>
                  <a:off x="8618039" y="4531769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25F0453-9343-B748-B266-765D2C050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8039" y="4531769"/>
                  <a:ext cx="3658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D292327-D80A-CC4D-9317-A74B18FC85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11068" y="2580036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D292327-D80A-CC4D-9317-A74B18FC85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068" y="2580036"/>
                  <a:ext cx="765543" cy="76554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81A34A7-0061-F944-B718-13D3DF5747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11069" y="4555755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81A34A7-0061-F944-B718-13D3DF5747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069" y="4555755"/>
                  <a:ext cx="765543" cy="76554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2BA1E19-BE74-DF4A-8938-A6D1CC891035}"/>
                </a:ext>
              </a:extLst>
            </p:cNvPr>
            <p:cNvCxnSpPr>
              <a:cxnSpLocks/>
              <a:stCxn id="5" idx="6"/>
              <a:endCxn id="19" idx="2"/>
            </p:cNvCxnSpPr>
            <p:nvPr/>
          </p:nvCxnSpPr>
          <p:spPr>
            <a:xfrm>
              <a:off x="6002781" y="2962808"/>
              <a:ext cx="90828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2FE6809-AC28-5644-A303-74ABBCF2D566}"/>
                </a:ext>
              </a:extLst>
            </p:cNvPr>
            <p:cNvCxnSpPr>
              <a:cxnSpLocks/>
              <a:stCxn id="6" idx="6"/>
              <a:endCxn id="20" idx="2"/>
            </p:cNvCxnSpPr>
            <p:nvPr/>
          </p:nvCxnSpPr>
          <p:spPr>
            <a:xfrm>
              <a:off x="6002782" y="4938527"/>
              <a:ext cx="90828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51481-206D-4C4F-8810-0AF37933D38C}"/>
                </a:ext>
              </a:extLst>
            </p:cNvPr>
            <p:cNvSpPr txBox="1"/>
            <p:nvPr/>
          </p:nvSpPr>
          <p:spPr>
            <a:xfrm>
              <a:off x="6102126" y="2508899"/>
              <a:ext cx="661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ReLU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3D8327-7CAA-ED4C-B1DE-0DDD1554530A}"/>
                </a:ext>
              </a:extLst>
            </p:cNvPr>
            <p:cNvSpPr txBox="1"/>
            <p:nvPr/>
          </p:nvSpPr>
          <p:spPr>
            <a:xfrm>
              <a:off x="6054853" y="4479659"/>
              <a:ext cx="661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ReLU</a:t>
              </a:r>
              <a:endParaRPr lang="en-US" dirty="0"/>
            </a:p>
          </p:txBody>
        </p:sp>
      </p:grp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5">
                <a:extLst>
                  <a:ext uri="{FF2B5EF4-FFF2-40B4-BE49-F238E27FC236}">
                    <a16:creationId xmlns:a16="http://schemas.microsoft.com/office/drawing/2014/main" id="{99B047FD-7CA3-2D46-9D60-E10A859850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8895" y="4653877"/>
                <a:ext cx="2450897" cy="138499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5" name="Content Placeholder 5">
                <a:extLst>
                  <a:ext uri="{FF2B5EF4-FFF2-40B4-BE49-F238E27FC236}">
                    <a16:creationId xmlns:a16="http://schemas.microsoft.com/office/drawing/2014/main" id="{99B047FD-7CA3-2D46-9D60-E10A85985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895" y="4653877"/>
                <a:ext cx="2450897" cy="138499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37943B2-8444-4B40-9880-DBF87752BF3B}"/>
                  </a:ext>
                </a:extLst>
              </p:cNvPr>
              <p:cNvSpPr/>
              <p:nvPr/>
            </p:nvSpPr>
            <p:spPr>
              <a:xfrm>
                <a:off x="7299165" y="4648487"/>
                <a:ext cx="3313417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          =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          =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37943B2-8444-4B40-9880-DBF87752B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165" y="4648487"/>
                <a:ext cx="3313417" cy="138499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86F06-F280-DE43-834B-EE1E79DC82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57DE0CD-B656-0B44-ABC6-C71DD76F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141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Content Placeholder 3">
                <a:extLst>
                  <a:ext uri="{FF2B5EF4-FFF2-40B4-BE49-F238E27FC236}">
                    <a16:creationId xmlns:a16="http://schemas.microsoft.com/office/drawing/2014/main" id="{A6DC1F50-2778-5348-9ABE-3621E7AEF64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576682946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Content Placeholder 3">
                <a:extLst>
                  <a:ext uri="{FF2B5EF4-FFF2-40B4-BE49-F238E27FC236}">
                    <a16:creationId xmlns:a16="http://schemas.microsoft.com/office/drawing/2014/main" id="{A6DC1F50-2778-5348-9ABE-3621E7AEF64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576682946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5">
                <a:extLst>
                  <a:ext uri="{FF2B5EF4-FFF2-40B4-BE49-F238E27FC236}">
                    <a16:creationId xmlns:a16="http://schemas.microsoft.com/office/drawing/2014/main" id="{BA277EDA-4FE9-534B-9C59-EB46BA910B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7" name="Content Placeholder 5">
                <a:extLst>
                  <a:ext uri="{FF2B5EF4-FFF2-40B4-BE49-F238E27FC236}">
                    <a16:creationId xmlns:a16="http://schemas.microsoft.com/office/drawing/2014/main" id="{BA277EDA-4FE9-534B-9C59-EB46BA910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B1A5CD-B92F-B941-B6FD-C6B2E3F2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A8966-1EC5-E647-92CF-CD3EBC2B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954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0C21BF9C-598B-F140-A08E-D92382DBA279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3663467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0C21BF9C-598B-F140-A08E-D92382DBA279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3663467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22AEE24F-5592-3A43-A3FC-68413DEEF9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22AEE24F-5592-3A43-A3FC-68413DEE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AADF3D-E08A-BA4F-88DA-7E9298EEFC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0727C-0A32-CE42-9D80-BA24B19E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117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3DAAFA47-2385-C640-B915-60AEE710F545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269220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de-DE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3DAAFA47-2385-C640-B915-60AEE710F545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269220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74FDECC1-1811-A547-80DB-4C2936D55D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Pivot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</p:txBody>
          </p:sp>
        </mc:Choice>
        <mc:Fallback xmlns="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74FDECC1-1811-A547-80DB-4C2936D55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CEBC0-A86C-6D4E-A939-F9B4F2F5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5B102-4203-7B44-92AB-AA05E69E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639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0942579E-0636-1746-9D90-9F826CFB4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de-DE" i="1" smtClean="0"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de-DE" i="1" smtClean="0">
                        <a:latin typeface="Cambria Math" panose="02040503050406030204" pitchFamily="18" charset="0"/>
                      </a:rPr>
                      <m:t>+0.5</m:t>
                    </m:r>
                  </m:oMath>
                </a14:m>
                <a:r>
                  <a:rPr lang="en-US" dirty="0">
                    <a:latin typeface="PT Mono" panose="02060509020205020204" pitchFamily="49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0942579E-0636-1746-9D90-9F826CFB4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2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3">
                <a:extLst>
                  <a:ext uri="{FF2B5EF4-FFF2-40B4-BE49-F238E27FC236}">
                    <a16:creationId xmlns:a16="http://schemas.microsoft.com/office/drawing/2014/main" id="{0B5C9BAF-D045-E247-A2AB-304E01C0AA0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40625467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de-DE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3">
                <a:extLst>
                  <a:ext uri="{FF2B5EF4-FFF2-40B4-BE49-F238E27FC236}">
                    <a16:creationId xmlns:a16="http://schemas.microsoft.com/office/drawing/2014/main" id="{0B5C9BAF-D045-E247-A2AB-304E01C0AA0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40625467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543C0C-16A3-1A42-8E8F-9FC80307F8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93074-89F2-4E45-9759-0751EFD22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13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86BC8C18-1DD9-AE4B-8369-E5B2022551FE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955178464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86BC8C18-1DD9-AE4B-8369-E5B2022551FE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955178464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42D68C8F-B653-1E4E-ACEC-39BC0821A3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</p:txBody>
          </p:sp>
        </mc:Choice>
        <mc:Fallback xmlns="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42D68C8F-B653-1E4E-ACEC-39BC0821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2E1BB7-6902-754F-A467-EE2AF944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E67A1-8F9F-1C4D-A582-6DC20A8A6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049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6F8225BA-4EF3-0F4B-B3C3-ACD9A76A3C9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88980962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de-DE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6F8225BA-4EF3-0F4B-B3C3-ACD9A76A3C9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88980962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1EFC3C68-98AD-C445-B4C3-4B6E36FE9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This assignment solves the equation and </a:t>
                </a:r>
                <a:r>
                  <a:rPr lang="en-US" dirty="0" err="1"/>
                  <a:t>ReLU</a:t>
                </a:r>
                <a:r>
                  <a:rPr lang="en-US" dirty="0"/>
                  <a:t> constraints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”If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0.5, 1</m:t>
                        </m:r>
                      </m:e>
                    </m:d>
                  </m:oMath>
                </a14:m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1EFC3C68-98AD-C445-B4C3-4B6E36FE9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2356F-2AC6-2244-A14E-715D1E58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49547-5D5A-1847-8D3A-3CA6C231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543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23C5-3128-614A-A348-B1DCE37A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2C42F-F93F-534E-BE16-C8D8FCD1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Implementation difficult (numerical errors)</a:t>
            </a:r>
          </a:p>
          <a:p>
            <a:pPr marL="0" indent="0">
              <a:buNone/>
            </a:pPr>
            <a:endParaRPr lang="en-US" sz="2400" dirty="0">
              <a:sym typeface="Wingdings" pitchFamily="2" charset="2"/>
            </a:endParaRPr>
          </a:p>
          <a:p>
            <a:r>
              <a:rPr lang="en-US" sz="2400" dirty="0"/>
              <a:t>How to define neighborhood of an image?</a:t>
            </a:r>
          </a:p>
          <a:p>
            <a:pPr lvl="1"/>
            <a:r>
              <a:rPr lang="en-US" sz="2400" dirty="0"/>
              <a:t>Noise?</a:t>
            </a:r>
          </a:p>
          <a:p>
            <a:pPr lvl="1"/>
            <a:r>
              <a:rPr lang="en-US" sz="2400" dirty="0"/>
              <a:t>Missing data?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/>
              <a:t>What about other activation functions?</a:t>
            </a:r>
          </a:p>
          <a:p>
            <a:pPr lvl="1"/>
            <a:r>
              <a:rPr lang="en-US" sz="2400" dirty="0"/>
              <a:t>Needs to be linear</a:t>
            </a:r>
          </a:p>
          <a:p>
            <a:pPr lvl="1"/>
            <a:r>
              <a:rPr lang="en-US" sz="2400" dirty="0"/>
              <a:t>Approximation</a:t>
            </a: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5AA65B-3B3E-2E41-A808-34C4F2A9A6D8}"/>
              </a:ext>
            </a:extLst>
          </p:cNvPr>
          <p:cNvGrpSpPr/>
          <p:nvPr/>
        </p:nvGrpSpPr>
        <p:grpSpPr>
          <a:xfrm>
            <a:off x="7808764" y="2747683"/>
            <a:ext cx="3140541" cy="1091686"/>
            <a:chOff x="4714690" y="3455451"/>
            <a:chExt cx="3140541" cy="1091686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2752EC1F-7273-1E46-908A-178EEFAC0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668" r="33369"/>
            <a:stretch/>
          </p:blipFill>
          <p:spPr>
            <a:xfrm>
              <a:off x="5752215" y="3472947"/>
              <a:ext cx="1041990" cy="1056694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92A095F-7094-B44E-BEDE-9E539B67C079}"/>
                </a:ext>
              </a:extLst>
            </p:cNvPr>
            <p:cNvGrpSpPr/>
            <p:nvPr/>
          </p:nvGrpSpPr>
          <p:grpSpPr>
            <a:xfrm>
              <a:off x="6817705" y="3472947"/>
              <a:ext cx="1037526" cy="1056694"/>
              <a:chOff x="4714689" y="4548654"/>
              <a:chExt cx="1037526" cy="1056694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60E82FC6-4B12-A64D-A098-C623EFD2BC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75144"/>
              <a:stretch/>
            </p:blipFill>
            <p:spPr>
              <a:xfrm>
                <a:off x="4714689" y="4548654"/>
                <a:ext cx="1037526" cy="105669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2C5788-B7D2-EC46-BFFC-254540827544}"/>
                  </a:ext>
                </a:extLst>
              </p:cNvPr>
              <p:cNvSpPr/>
              <p:nvPr/>
            </p:nvSpPr>
            <p:spPr>
              <a:xfrm>
                <a:off x="4986670" y="4720856"/>
                <a:ext cx="574158" cy="42530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3A82C745-2FDA-0544-8880-6AEC7B615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5941"/>
            <a:stretch/>
          </p:blipFill>
          <p:spPr>
            <a:xfrm>
              <a:off x="4714690" y="3455451"/>
              <a:ext cx="1037526" cy="1091686"/>
            </a:xfrm>
            <a:prstGeom prst="rect">
              <a:avLst/>
            </a:prstGeom>
          </p:spPr>
        </p:pic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41CF8B5-41AF-3A4C-8B01-517311159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86D55-141A-8741-A57C-58D18E83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586E0F-CF4D-9348-8370-25B5A691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02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5586-DB75-DB4A-95C0-2BAA974F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2F6CC-D5B5-1847-9329-58BCA372F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D34228-E74F-8840-A432-F9E945BB2BE9}"/>
              </a:ext>
            </a:extLst>
          </p:cNvPr>
          <p:cNvSpPr/>
          <p:nvPr/>
        </p:nvSpPr>
        <p:spPr>
          <a:xfrm>
            <a:off x="838200" y="1518793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Why Formal Verification?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9FD5-4514-7A4E-910B-DDEA94DD720C}"/>
              </a:ext>
            </a:extLst>
          </p:cNvPr>
          <p:cNvSpPr/>
          <p:nvPr/>
        </p:nvSpPr>
        <p:spPr>
          <a:xfrm>
            <a:off x="838200" y="2400300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Verifiable Properties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78B90D-446F-F04A-AE60-BBD4F6235BE0}"/>
              </a:ext>
            </a:extLst>
          </p:cNvPr>
          <p:cNvSpPr/>
          <p:nvPr/>
        </p:nvSpPr>
        <p:spPr>
          <a:xfrm>
            <a:off x="838200" y="3281807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Formal Verification 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17BE87-AA97-F54F-9468-3BD5FBE665CF}"/>
              </a:ext>
            </a:extLst>
          </p:cNvPr>
          <p:cNvSpPr/>
          <p:nvPr/>
        </p:nvSpPr>
        <p:spPr>
          <a:xfrm>
            <a:off x="838200" y="4160710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Summary and Challenges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492409-CEA6-C848-91A8-EAF6905BF802}"/>
              </a:ext>
            </a:extLst>
          </p:cNvPr>
          <p:cNvSpPr/>
          <p:nvPr/>
        </p:nvSpPr>
        <p:spPr>
          <a:xfrm>
            <a:off x="6425184" y="1956943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 to Formal Verification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B339A2-E7E9-444F-AC3F-C227D7335185}"/>
              </a:ext>
            </a:extLst>
          </p:cNvPr>
          <p:cNvSpPr/>
          <p:nvPr/>
        </p:nvSpPr>
        <p:spPr>
          <a:xfrm>
            <a:off x="6425184" y="3725164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Verification of a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B92A40-E539-C249-AD39-04FF575F0E6A}"/>
              </a:ext>
            </a:extLst>
          </p:cNvPr>
          <p:cNvSpPr/>
          <p:nvPr/>
        </p:nvSpPr>
        <p:spPr>
          <a:xfrm>
            <a:off x="6425184" y="4606671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Runtime Verification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0E477C-90BC-C548-9E15-F46FA25ECFDF}"/>
              </a:ext>
            </a:extLst>
          </p:cNvPr>
          <p:cNvSpPr/>
          <p:nvPr/>
        </p:nvSpPr>
        <p:spPr>
          <a:xfrm>
            <a:off x="6425183" y="2841053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Verification of an MDP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C5B1-2842-384A-8D74-9D3AA9D00928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5766816" y="2286127"/>
            <a:ext cx="658368" cy="1324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F9E511-56C0-E940-8305-FA87784252F3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5766816" y="3170237"/>
            <a:ext cx="658367" cy="4407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DE2B29-2910-C940-BED1-5E7209E2EC7A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5766816" y="3610991"/>
            <a:ext cx="658368" cy="4433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71A589-C4C4-354E-BF27-A7459E632211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5766816" y="3610991"/>
            <a:ext cx="658368" cy="1324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3FDEA0-D64D-8843-AE0D-3666BE1D6C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3064E5-E761-034D-8A50-91B3D7C3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879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129E-9004-DB41-A9D6-11DE5F90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“Safe Reinforcement Learning via Formal Methods”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B135AAA-E0D7-DA42-A26A-BCC13C9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C1263EAC-BCA8-3A4D-BE11-5F9831B186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B1AE6ACD-B393-2749-A01C-EE355F6E3D48}"/>
              </a:ext>
            </a:extLst>
          </p:cNvPr>
          <p:cNvSpPr txBox="1">
            <a:spLocks/>
          </p:cNvSpPr>
          <p:nvPr/>
        </p:nvSpPr>
        <p:spPr>
          <a:xfrm>
            <a:off x="4203234" y="1825625"/>
            <a:ext cx="715056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Idea: Optimize a </a:t>
            </a:r>
            <a:r>
              <a:rPr lang="en-US" b="1" i="1" dirty="0"/>
              <a:t>safe </a:t>
            </a:r>
            <a:r>
              <a:rPr lang="en-US" b="1" dirty="0"/>
              <a:t>controller using RL</a:t>
            </a:r>
          </a:p>
          <a:p>
            <a:r>
              <a:rPr lang="en-US" dirty="0"/>
              <a:t>Explore through </a:t>
            </a:r>
            <a:r>
              <a:rPr lang="en-US" i="1" dirty="0"/>
              <a:t>safe </a:t>
            </a:r>
            <a:r>
              <a:rPr lang="en-US" dirty="0"/>
              <a:t>actions only</a:t>
            </a:r>
          </a:p>
          <a:p>
            <a:r>
              <a:rPr lang="en-US" dirty="0"/>
              <a:t>Use RL to solve optimization problem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Requirement</a:t>
            </a:r>
          </a:p>
          <a:p>
            <a:r>
              <a:rPr lang="en-US" dirty="0"/>
              <a:t>Controller that performs provable </a:t>
            </a:r>
            <a:r>
              <a:rPr lang="en-US" i="1" dirty="0"/>
              <a:t>safe </a:t>
            </a:r>
            <a:r>
              <a:rPr lang="en-US" dirty="0"/>
              <a:t>actions</a:t>
            </a:r>
          </a:p>
          <a:p>
            <a:r>
              <a:rPr lang="en-US" dirty="0"/>
              <a:t>(Physical) model of the reality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0A07E-8DB8-2D4D-BB80-0AAED52FFD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D0FC8-3478-804A-8292-7A3860B4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202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129E-9004-DB41-A9D6-11DE5F90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“Safe Reinforcement Learning via Formal Methods”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B135AAA-E0D7-DA42-A26A-BCC13C9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C1263EAC-BCA8-3A4D-BE11-5F9831B186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68A8B8F7-3EE2-E045-BDFB-AAE5832CBA52}"/>
              </a:ext>
            </a:extLst>
          </p:cNvPr>
          <p:cNvGrpSpPr/>
          <p:nvPr/>
        </p:nvGrpSpPr>
        <p:grpSpPr>
          <a:xfrm>
            <a:off x="5831453" y="1703387"/>
            <a:ext cx="4871708" cy="4332060"/>
            <a:chOff x="6011285" y="1703387"/>
            <a:chExt cx="4871708" cy="43320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D1EDE3-1D6B-6947-8DF5-88196823A352}"/>
                </a:ext>
              </a:extLst>
            </p:cNvPr>
            <p:cNvSpPr/>
            <p:nvPr/>
          </p:nvSpPr>
          <p:spPr>
            <a:xfrm>
              <a:off x="7222672" y="3297690"/>
              <a:ext cx="1899557" cy="11434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Safe Controller: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Action 1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Action 2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Action 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E6FFD66-F49B-D14E-BC86-813D2F539506}"/>
                    </a:ext>
                  </a:extLst>
                </p:cNvPr>
                <p:cNvSpPr/>
                <p:nvPr/>
              </p:nvSpPr>
              <p:spPr>
                <a:xfrm>
                  <a:off x="7222672" y="1703387"/>
                  <a:ext cx="1899557" cy="114345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dirty="0"/>
                    <a:t>RL Agent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n-US" dirty="0"/>
                    <a:t>Action 1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n-US" dirty="0"/>
                    <a:t>Action …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n-US" dirty="0"/>
                    <a:t>Action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de-DE" b="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E6FFD66-F49B-D14E-BC86-813D2F5395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672" y="1703387"/>
                  <a:ext cx="1899557" cy="1143454"/>
                </a:xfrm>
                <a:prstGeom prst="rect">
                  <a:avLst/>
                </a:prstGeom>
                <a:blipFill>
                  <a:blip r:embed="rId3"/>
                  <a:stretch>
                    <a:fillRect l="-2649" t="-3261" b="-9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E69E6D-F1CE-214A-BE7D-1BE04A6EFD3E}"/>
                </a:ext>
              </a:extLst>
            </p:cNvPr>
            <p:cNvCxnSpPr>
              <a:cxnSpLocks/>
              <a:stCxn id="9" idx="2"/>
              <a:endCxn id="3" idx="0"/>
            </p:cNvCxnSpPr>
            <p:nvPr/>
          </p:nvCxnSpPr>
          <p:spPr>
            <a:xfrm>
              <a:off x="8172451" y="2846841"/>
              <a:ext cx="0" cy="450849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A00B61-8D14-9443-865A-81275301F3AA}"/>
                </a:ext>
              </a:extLst>
            </p:cNvPr>
            <p:cNvCxnSpPr>
              <a:cxnSpLocks/>
            </p:cNvCxnSpPr>
            <p:nvPr/>
          </p:nvCxnSpPr>
          <p:spPr>
            <a:xfrm>
              <a:off x="7222672" y="3072265"/>
              <a:ext cx="3660321" cy="0"/>
            </a:xfrm>
            <a:prstGeom prst="line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032381C-E75B-0E4E-BDF1-D44BBDA1F338}"/>
                </a:ext>
              </a:extLst>
            </p:cNvPr>
            <p:cNvSpPr/>
            <p:nvPr/>
          </p:nvSpPr>
          <p:spPr>
            <a:xfrm>
              <a:off x="7222672" y="4891993"/>
              <a:ext cx="1899557" cy="11434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Theorem Prover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70E7F8-2008-8041-B38A-73AAB2594599}"/>
                </a:ext>
              </a:extLst>
            </p:cNvPr>
            <p:cNvCxnSpPr>
              <a:cxnSpLocks/>
              <a:stCxn id="3" idx="2"/>
              <a:endCxn id="19" idx="0"/>
            </p:cNvCxnSpPr>
            <p:nvPr/>
          </p:nvCxnSpPr>
          <p:spPr>
            <a:xfrm>
              <a:off x="8172451" y="4441144"/>
              <a:ext cx="0" cy="450849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39EDF6-5376-3F4C-AAD2-0973AE2C2E01}"/>
                </a:ext>
              </a:extLst>
            </p:cNvPr>
            <p:cNvSpPr txBox="1"/>
            <p:nvPr/>
          </p:nvSpPr>
          <p:spPr>
            <a:xfrm rot="16200000">
              <a:off x="5545837" y="2814010"/>
              <a:ext cx="1454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50000"/>
                    </a:schemeClr>
                  </a:solidFill>
                </a:rPr>
                <a:t>Runtime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CBD4B8-22DC-F649-A40C-9210D1C3D9D5}"/>
                </a:ext>
              </a:extLst>
            </p:cNvPr>
            <p:cNvSpPr txBox="1"/>
            <p:nvPr/>
          </p:nvSpPr>
          <p:spPr>
            <a:xfrm rot="5400000">
              <a:off x="9559944" y="4404958"/>
              <a:ext cx="1204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50000"/>
                    </a:schemeClr>
                  </a:solidFill>
                </a:rPr>
                <a:t>Offline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E19EF36-367E-6844-9476-C42595B2129B}"/>
              </a:ext>
            </a:extLst>
          </p:cNvPr>
          <p:cNvCxnSpPr>
            <a:cxnSpLocks/>
          </p:cNvCxnSpPr>
          <p:nvPr/>
        </p:nvCxnSpPr>
        <p:spPr>
          <a:xfrm>
            <a:off x="5282076" y="4673632"/>
            <a:ext cx="3660321" cy="0"/>
          </a:xfrm>
          <a:prstGeom prst="line">
            <a:avLst/>
          </a:prstGeom>
          <a:ln w="444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565FB-760B-E74A-AE97-63731C17FE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53A34-6005-7F41-8DC3-3B547A17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052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5669AC-5C2B-EC4A-A067-40C911450E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Hybrid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5669AC-5C2B-EC4A-A067-40C911450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12B4B82-77A4-CF49-B3F7-08337A3F8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3173032"/>
            <a:ext cx="8242300" cy="5969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68F18C-A8DE-8A4B-9DCD-F63232052B06}"/>
              </a:ext>
            </a:extLst>
          </p:cNvPr>
          <p:cNvGrpSpPr/>
          <p:nvPr/>
        </p:nvGrpSpPr>
        <p:grpSpPr>
          <a:xfrm>
            <a:off x="2379920" y="4040148"/>
            <a:ext cx="8975889" cy="1903025"/>
            <a:chOff x="2285999" y="2838669"/>
            <a:chExt cx="8975889" cy="1903025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304D095-C3DA-5E45-9E71-6AEF310D2247}"/>
                </a:ext>
              </a:extLst>
            </p:cNvPr>
            <p:cNvSpPr/>
            <p:nvPr/>
          </p:nvSpPr>
          <p:spPr>
            <a:xfrm rot="5400000">
              <a:off x="3891515" y="1233153"/>
              <a:ext cx="340242" cy="3551273"/>
            </a:xfrm>
            <a:prstGeom prst="rightBrace">
              <a:avLst>
                <a:gd name="adj1" fmla="val 15579"/>
                <a:gd name="adj2" fmla="val 73653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75B6"/>
                </a:solidFill>
              </a:endParaRPr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45C4FCD7-4F66-7D42-86F3-EDC7876C2103}"/>
                </a:ext>
              </a:extLst>
            </p:cNvPr>
            <p:cNvSpPr/>
            <p:nvPr/>
          </p:nvSpPr>
          <p:spPr>
            <a:xfrm rot="5400000">
              <a:off x="7784805" y="1371376"/>
              <a:ext cx="340242" cy="3274827"/>
            </a:xfrm>
            <a:prstGeom prst="rightBrace">
              <a:avLst>
                <a:gd name="adj1" fmla="val 15579"/>
                <a:gd name="adj2" fmla="val 49351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75B6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9BAE490-3664-5E45-9DD5-83C450208A2E}"/>
                    </a:ext>
                  </a:extLst>
                </p:cNvPr>
                <p:cNvSpPr txBox="1"/>
                <p:nvPr/>
              </p:nvSpPr>
              <p:spPr>
                <a:xfrm>
                  <a:off x="2412739" y="3172034"/>
                  <a:ext cx="4259308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2D75B6"/>
                      </a:solidFill>
                    </a:rPr>
                    <a:t>Controller</a:t>
                  </a:r>
                </a:p>
                <a:p>
                  <a:r>
                    <a:rPr lang="en-US" sz="3200" dirty="0">
                      <a:solidFill>
                        <a:srgbClr val="2D75B6"/>
                      </a:solidFill>
                    </a:rPr>
                    <a:t>Either accelerate with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br>
                    <a:rPr lang="en-US" sz="3200" dirty="0">
                      <a:solidFill>
                        <a:srgbClr val="2D75B6"/>
                      </a:solidFill>
                    </a:rPr>
                  </a:br>
                  <a:r>
                    <a:rPr lang="en-US" sz="3200" dirty="0">
                      <a:solidFill>
                        <a:srgbClr val="2D75B6"/>
                      </a:solidFill>
                    </a:rPr>
                    <a:t>or break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9BAE490-3664-5E45-9DD5-83C450208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2739" y="3172034"/>
                  <a:ext cx="4259308" cy="1569660"/>
                </a:xfrm>
                <a:prstGeom prst="rect">
                  <a:avLst/>
                </a:prstGeom>
                <a:blipFill>
                  <a:blip r:embed="rId4"/>
                  <a:stretch>
                    <a:fillRect l="-3264" t="-4000" b="-112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C482F0-562F-AC4F-B18B-A1B07BD82314}"/>
                </a:ext>
              </a:extLst>
            </p:cNvPr>
            <p:cNvSpPr txBox="1"/>
            <p:nvPr/>
          </p:nvSpPr>
          <p:spPr>
            <a:xfrm>
              <a:off x="7308755" y="3161615"/>
              <a:ext cx="395313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2D75B6"/>
                  </a:solidFill>
                </a:rPr>
                <a:t>Model</a:t>
              </a:r>
              <a:br>
                <a:rPr lang="en-US" sz="3200" dirty="0">
                  <a:solidFill>
                    <a:srgbClr val="2D75B6"/>
                  </a:solidFill>
                </a:rPr>
              </a:br>
              <a:r>
                <a:rPr lang="en-US" sz="3200" dirty="0">
                  <a:solidFill>
                    <a:srgbClr val="2D75B6"/>
                  </a:solidFill>
                </a:rPr>
                <a:t>differential equations </a:t>
              </a:r>
              <a:br>
                <a:rPr lang="en-US" sz="3200" dirty="0">
                  <a:solidFill>
                    <a:srgbClr val="2D75B6"/>
                  </a:solidFill>
                </a:rPr>
              </a:br>
              <a:r>
                <a:rPr lang="en-US" sz="3200" dirty="0">
                  <a:solidFill>
                    <a:srgbClr val="2D75B6"/>
                  </a:solidFill>
                </a:rPr>
                <a:t>describe behavior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45FCD5-2401-E040-AA21-82862474DA9B}"/>
              </a:ext>
            </a:extLst>
          </p:cNvPr>
          <p:cNvGrpSpPr/>
          <p:nvPr/>
        </p:nvGrpSpPr>
        <p:grpSpPr>
          <a:xfrm>
            <a:off x="539205" y="1897679"/>
            <a:ext cx="5391989" cy="1061821"/>
            <a:chOff x="232429" y="5997123"/>
            <a:chExt cx="5391989" cy="1061821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26EC90C3-0E0E-D246-ACC5-D01166AA168E}"/>
                </a:ext>
              </a:extLst>
            </p:cNvPr>
            <p:cNvSpPr/>
            <p:nvPr/>
          </p:nvSpPr>
          <p:spPr>
            <a:xfrm rot="2214281">
              <a:off x="2913242" y="6761457"/>
              <a:ext cx="810458" cy="297487"/>
            </a:xfrm>
            <a:prstGeom prst="right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6C4E67-98CB-4B48-AEE7-A09059E1743A}"/>
                    </a:ext>
                  </a:extLst>
                </p:cNvPr>
                <p:cNvSpPr txBox="1"/>
                <p:nvPr/>
              </p:nvSpPr>
              <p:spPr>
                <a:xfrm>
                  <a:off x="232429" y="5997123"/>
                  <a:ext cx="539198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2D75B6"/>
                      </a:solidFill>
                    </a:rPr>
                    <a:t>Either choose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3200" dirty="0">
                      <a:solidFill>
                        <a:srgbClr val="2D75B6"/>
                      </a:solidFill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≔0</m:t>
                      </m:r>
                    </m:oMath>
                  </a14:m>
                  <a:endParaRPr lang="en-US" sz="3200" dirty="0">
                    <a:solidFill>
                      <a:srgbClr val="2D75B6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6C4E67-98CB-4B48-AEE7-A09059E17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429" y="5997123"/>
                  <a:ext cx="5391989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2582" t="-10638" b="-319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F362684-104B-DD4F-BB90-3602B892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8FF5E-B76A-A842-9C0D-E1B329A9CE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B1518-9B17-C241-B07F-C62E218F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1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7B129E-9004-DB41-A9D6-11DE5F90178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Differential Dynamic Logic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7B129E-9004-DB41-A9D6-11DE5F901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21067D1-CE65-8747-B30B-B66F58B1B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784" y="3657748"/>
            <a:ext cx="2878432" cy="6484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C5B7255-947A-2848-A3F3-A3A9B52C1D59}"/>
              </a:ext>
            </a:extLst>
          </p:cNvPr>
          <p:cNvGrpSpPr/>
          <p:nvPr/>
        </p:nvGrpSpPr>
        <p:grpSpPr>
          <a:xfrm>
            <a:off x="2607997" y="4437453"/>
            <a:ext cx="2367764" cy="1038619"/>
            <a:chOff x="1136197" y="5539827"/>
            <a:chExt cx="2367764" cy="1038619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09CA434D-A642-564F-B63C-CEFD3F8923EC}"/>
                </a:ext>
              </a:extLst>
            </p:cNvPr>
            <p:cNvSpPr/>
            <p:nvPr/>
          </p:nvSpPr>
          <p:spPr>
            <a:xfrm rot="19424872">
              <a:off x="2248041" y="5539827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9B6893-BC00-404F-869F-0D9F4AD8E8DC}"/>
                </a:ext>
              </a:extLst>
            </p:cNvPr>
            <p:cNvSpPr txBox="1"/>
            <p:nvPr/>
          </p:nvSpPr>
          <p:spPr>
            <a:xfrm>
              <a:off x="1136197" y="5993671"/>
              <a:ext cx="23677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precondition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E2CE20-A3C2-5240-B98F-FB50962A25AE}"/>
              </a:ext>
            </a:extLst>
          </p:cNvPr>
          <p:cNvGrpSpPr/>
          <p:nvPr/>
        </p:nvGrpSpPr>
        <p:grpSpPr>
          <a:xfrm>
            <a:off x="7025722" y="4334156"/>
            <a:ext cx="2537105" cy="1338611"/>
            <a:chOff x="1168964" y="5305501"/>
            <a:chExt cx="2537105" cy="1338611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1A8F0785-0250-8346-B0F0-9F30DF927DF9}"/>
                </a:ext>
              </a:extLst>
            </p:cNvPr>
            <p:cNvSpPr/>
            <p:nvPr/>
          </p:nvSpPr>
          <p:spPr>
            <a:xfrm rot="13516129">
              <a:off x="1668861" y="5545883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D96E96-198F-084A-8460-01217D96635D}"/>
                </a:ext>
              </a:extLst>
            </p:cNvPr>
            <p:cNvSpPr txBox="1"/>
            <p:nvPr/>
          </p:nvSpPr>
          <p:spPr>
            <a:xfrm>
              <a:off x="1168964" y="6059337"/>
              <a:ext cx="25371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postcondition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1B07BB-0955-2644-B697-230EDE1A6A18}"/>
              </a:ext>
            </a:extLst>
          </p:cNvPr>
          <p:cNvGrpSpPr/>
          <p:nvPr/>
        </p:nvGrpSpPr>
        <p:grpSpPr>
          <a:xfrm>
            <a:off x="5429002" y="2020180"/>
            <a:ext cx="2865272" cy="1459951"/>
            <a:chOff x="990453" y="5968482"/>
            <a:chExt cx="2865272" cy="1459951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51DDBB8E-3DE0-2840-B5C2-04591A2740BA}"/>
                </a:ext>
              </a:extLst>
            </p:cNvPr>
            <p:cNvSpPr/>
            <p:nvPr/>
          </p:nvSpPr>
          <p:spPr>
            <a:xfrm rot="6919437">
              <a:off x="1866135" y="6890563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CCE525-42E9-DB45-89A4-115E8C7D4355}"/>
                </a:ext>
              </a:extLst>
            </p:cNvPr>
            <p:cNvSpPr txBox="1"/>
            <p:nvPr/>
          </p:nvSpPr>
          <p:spPr>
            <a:xfrm>
              <a:off x="990453" y="5968482"/>
              <a:ext cx="2865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Hybrid program</a:t>
              </a:r>
            </a:p>
          </p:txBody>
        </p: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B135AAA-E0D7-DA42-A26A-BCC13C9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46822C-2542-A243-B3A7-B74E7E951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80B3820-09F8-2F4C-9DC4-3688CBAD7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581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A0DA1F-3654-B847-87FF-DFAA4FD609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Full specification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A0DA1F-3654-B847-87FF-DFAA4FD609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4E0B19-FEC3-4449-A751-99CDC1AA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98644"/>
            <a:ext cx="10515600" cy="482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9CE6A-B0BD-D846-99B0-6B8DE984DF7F}"/>
              </a:ext>
            </a:extLst>
          </p:cNvPr>
          <p:cNvSpPr txBox="1"/>
          <p:nvPr/>
        </p:nvSpPr>
        <p:spPr>
          <a:xfrm>
            <a:off x="641497" y="4031781"/>
            <a:ext cx="898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If our car moves forward with non-negative velocity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ABCB1-A418-2B42-930A-078605EABE30}"/>
              </a:ext>
            </a:extLst>
          </p:cNvPr>
          <p:cNvSpPr txBox="1"/>
          <p:nvPr/>
        </p:nvSpPr>
        <p:spPr>
          <a:xfrm>
            <a:off x="1565223" y="4789315"/>
            <a:ext cx="9788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after choosing actions, it still has a non-negative velocity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1533EA0-5282-4946-94C6-FE436E4B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7B3802-AB87-7F49-8410-EE67B9E5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5D99A-1E6F-814A-B10C-301880E8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DAAD2-78C9-B341-9BBA-E47ED886A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and Model Monitor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2B5B2-5B7B-0F43-B017-314C0166749B}"/>
                  </a:ext>
                </a:extLst>
              </p:cNvPr>
              <p:cNvSpPr/>
              <p:nvPr/>
            </p:nvSpPr>
            <p:spPr>
              <a:xfrm>
                <a:off x="838200" y="3709425"/>
                <a:ext cx="2133601" cy="97339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2B5B2-5B7B-0F43-B017-314C01667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09425"/>
                <a:ext cx="2133601" cy="9733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A8426D3-FB6A-CD4E-8574-F6A96ECC227F}"/>
              </a:ext>
            </a:extLst>
          </p:cNvPr>
          <p:cNvSpPr/>
          <p:nvPr/>
        </p:nvSpPr>
        <p:spPr>
          <a:xfrm>
            <a:off x="3819831" y="3709425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C5A53E-D94F-5E49-A54F-2211740FA425}"/>
              </a:ext>
            </a:extLst>
          </p:cNvPr>
          <p:cNvSpPr/>
          <p:nvPr/>
        </p:nvSpPr>
        <p:spPr>
          <a:xfrm>
            <a:off x="6801461" y="2444484"/>
            <a:ext cx="2133601" cy="15060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T Mono" panose="02060509020205020204" pitchFamily="49" charset="77"/>
              </a:rPr>
              <a:t>Controller Monitor</a:t>
            </a:r>
          </a:p>
          <a:p>
            <a:pPr algn="ctr"/>
            <a:r>
              <a:rPr lang="en-US" sz="2400" dirty="0">
                <a:latin typeface="PT Mono" panose="02060509020205020204" pitchFamily="49" charset="77"/>
              </a:rPr>
              <a:t>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3EADBD-A9B5-DD45-8F25-93D70CFED005}"/>
              </a:ext>
            </a:extLst>
          </p:cNvPr>
          <p:cNvSpPr/>
          <p:nvPr/>
        </p:nvSpPr>
        <p:spPr>
          <a:xfrm>
            <a:off x="6801461" y="4450823"/>
            <a:ext cx="2133601" cy="1506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T Mono" panose="02060509020205020204" pitchFamily="49" charset="77"/>
              </a:rPr>
              <a:t>Model Monitor</a:t>
            </a:r>
          </a:p>
          <a:p>
            <a:pPr algn="ctr"/>
            <a:r>
              <a:rPr lang="en-US" sz="2400" dirty="0">
                <a:latin typeface="PT Mono" panose="02060509020205020204" pitchFamily="49" charset="77"/>
              </a:rPr>
              <a:t>Code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9987E1-5476-624F-BE5A-0D66BF5BFB7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971801" y="4196122"/>
            <a:ext cx="84803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9AA561-70A5-F843-A389-8DB8C668ADE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953432" y="3197531"/>
            <a:ext cx="848029" cy="99859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D74086-5638-0745-885E-4EF342B4280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953432" y="4196122"/>
            <a:ext cx="848029" cy="100774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B9950C-7D82-F944-AB1D-2D1ED37E59EC}"/>
              </a:ext>
            </a:extLst>
          </p:cNvPr>
          <p:cNvSpPr txBox="1"/>
          <p:nvPr/>
        </p:nvSpPr>
        <p:spPr>
          <a:xfrm>
            <a:off x="9298804" y="2946742"/>
            <a:ext cx="229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D75B6"/>
                </a:solidFill>
              </a:rPr>
              <a:t>Is my action </a:t>
            </a:r>
            <a:r>
              <a:rPr lang="en-US" sz="2400" i="1" dirty="0">
                <a:solidFill>
                  <a:srgbClr val="2D75B6"/>
                </a:solidFill>
              </a:rPr>
              <a:t>safe</a:t>
            </a:r>
            <a:r>
              <a:rPr lang="en-US" sz="2400" dirty="0">
                <a:solidFill>
                  <a:srgbClr val="2D75B6"/>
                </a:solidFill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A8886-96E5-A24A-8949-DA2B367CA208}"/>
              </a:ext>
            </a:extLst>
          </p:cNvPr>
          <p:cNvSpPr txBox="1"/>
          <p:nvPr/>
        </p:nvSpPr>
        <p:spPr>
          <a:xfrm>
            <a:off x="9298804" y="4516440"/>
            <a:ext cx="2893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D75B6"/>
                </a:solidFill>
              </a:rPr>
              <a:t>Does our Model comply with the reality?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244AA-4B1A-6F4E-8E96-62481E5FA6ED}"/>
              </a:ext>
            </a:extLst>
          </p:cNvPr>
          <p:cNvSpPr txBox="1"/>
          <p:nvPr/>
        </p:nvSpPr>
        <p:spPr>
          <a:xfrm>
            <a:off x="2931701" y="1891103"/>
            <a:ext cx="229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D75B6"/>
                </a:solidFill>
              </a:rPr>
              <a:t>Formula Transformations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19909F6-524B-9048-95B1-C70FBF815B19}"/>
              </a:ext>
            </a:extLst>
          </p:cNvPr>
          <p:cNvSpPr/>
          <p:nvPr/>
        </p:nvSpPr>
        <p:spPr>
          <a:xfrm rot="2811666">
            <a:off x="3691749" y="2931683"/>
            <a:ext cx="778252" cy="297487"/>
          </a:xfrm>
          <a:prstGeom prst="rightArrow">
            <a:avLst/>
          </a:prstGeom>
          <a:solidFill>
            <a:srgbClr val="2D75B6"/>
          </a:solidFill>
          <a:ln>
            <a:solidFill>
              <a:srgbClr val="2D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2D75B6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708451A-AE17-2D4F-BA69-21F0164B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8A4344-8487-C646-A09F-E950C08F2671}"/>
              </a:ext>
            </a:extLst>
          </p:cNvPr>
          <p:cNvSpPr txBox="1"/>
          <p:nvPr/>
        </p:nvSpPr>
        <p:spPr>
          <a:xfrm>
            <a:off x="7809175" y="2136707"/>
            <a:ext cx="112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True or False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4B8C48-9900-A84E-9CB2-33384AB36146}"/>
              </a:ext>
            </a:extLst>
          </p:cNvPr>
          <p:cNvSpPr txBox="1"/>
          <p:nvPr/>
        </p:nvSpPr>
        <p:spPr>
          <a:xfrm>
            <a:off x="7809176" y="4143046"/>
            <a:ext cx="112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True or False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BCF3AC-DBE3-8E40-8E06-A122DC561E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5FB3B2A-A2AA-BA44-B17A-98ED8F0F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735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BB9D41-76B4-734A-A231-ECAF0EDE51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Controller Monitor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BB9D41-76B4-734A-A231-ECAF0EDE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207F1-F95A-584E-B2A4-47E47AD6F3A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b="1" dirty="0"/>
                  <a:t>Input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Current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Output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True / False</a:t>
                </a:r>
              </a:p>
              <a:p>
                <a:r>
                  <a:rPr lang="en-US" b="1" dirty="0"/>
                  <a:t>Task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Check if performing action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safe according to our hybrid program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207F1-F95A-584E-B2A4-47E47AD6F3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6EB6E4-ABC1-B34D-928D-2573DF2EC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465D4F-70DB-3D46-A64E-B995051F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46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8B585-7E52-024B-B331-CD805EA94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25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A536-F361-F140-9A72-4165FFB9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Monitor Example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861BF1-B2F8-8646-BECF-077D58BE00F9}"/>
              </a:ext>
            </a:extLst>
          </p:cNvPr>
          <p:cNvGrpSpPr/>
          <p:nvPr/>
        </p:nvGrpSpPr>
        <p:grpSpPr>
          <a:xfrm>
            <a:off x="730988" y="1690688"/>
            <a:ext cx="10730023" cy="606056"/>
            <a:chOff x="730988" y="2617997"/>
            <a:chExt cx="10730023" cy="6060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AE06F8-876D-214B-A07A-BB39A470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79668"/>
              <a:ext cx="10515600" cy="4827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B7EE71-6175-C743-B4DE-F58F3BA8C758}"/>
                </a:ext>
              </a:extLst>
            </p:cNvPr>
            <p:cNvSpPr/>
            <p:nvPr/>
          </p:nvSpPr>
          <p:spPr>
            <a:xfrm>
              <a:off x="730988" y="2617997"/>
              <a:ext cx="10730023" cy="60605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F42E356-41FA-4543-A54C-0D6F5C69E70A}"/>
              </a:ext>
            </a:extLst>
          </p:cNvPr>
          <p:cNvSpPr/>
          <p:nvPr/>
        </p:nvSpPr>
        <p:spPr>
          <a:xfrm>
            <a:off x="5029199" y="3227944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219CD-A83F-9941-9BEE-FC6A02F4A20A}"/>
              </a:ext>
            </a:extLst>
          </p:cNvPr>
          <p:cNvSpPr txBox="1"/>
          <p:nvPr/>
        </p:nvSpPr>
        <p:spPr>
          <a:xfrm>
            <a:off x="2065528" y="5132539"/>
            <a:ext cx="806094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);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);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</a:t>
            </a:r>
          </a:p>
          <a:p>
            <a:r>
              <a:rPr lang="en-US" sz="1600" dirty="0">
                <a:latin typeface="PT Mono" panose="02060509020205020204" pitchFamily="49" charset="77"/>
              </a:rPr>
              <a:t>return (</a:t>
            </a:r>
            <a:r>
              <a:rPr lang="en-US" sz="1600" dirty="0" err="1">
                <a:latin typeface="PT Mono" panose="02060509020205020204" pitchFamily="49" charset="77"/>
              </a:rPr>
              <a:t>v_post</a:t>
            </a:r>
            <a:r>
              <a:rPr lang="en-US" sz="1600" dirty="0">
                <a:latin typeface="PT Mono" panose="02060509020205020204" pitchFamily="49" charset="77"/>
              </a:rPr>
              <a:t> == v AND </a:t>
            </a:r>
            <a:r>
              <a:rPr lang="en-US" sz="1600" dirty="0" err="1">
                <a:latin typeface="PT Mono" panose="02060509020205020204" pitchFamily="49" charset="77"/>
              </a:rPr>
              <a:t>p_post</a:t>
            </a:r>
            <a:r>
              <a:rPr lang="en-US" sz="1600" dirty="0">
                <a:latin typeface="PT Mono" panose="02060509020205020204" pitchFamily="49" charset="77"/>
              </a:rPr>
              <a:t> == p AND </a:t>
            </a:r>
            <a:r>
              <a:rPr lang="en-US" sz="1600" dirty="0" err="1">
                <a:latin typeface="PT Mono" panose="02060509020205020204" pitchFamily="49" charset="77"/>
              </a:rPr>
              <a:t>a_post</a:t>
            </a:r>
            <a:r>
              <a:rPr lang="en-US" sz="1600" dirty="0">
                <a:latin typeface="PT Mono" panose="02060509020205020204" pitchFamily="49" charset="77"/>
              </a:rPr>
              <a:t> == A) OR </a:t>
            </a:r>
            <a:br>
              <a:rPr lang="en-US" sz="1600" dirty="0">
                <a:latin typeface="PT Mono" panose="02060509020205020204" pitchFamily="49" charset="77"/>
              </a:rPr>
            </a:br>
            <a:r>
              <a:rPr lang="en-US" sz="1600" dirty="0">
                <a:latin typeface="PT Mono" panose="02060509020205020204" pitchFamily="49" charset="77"/>
              </a:rPr>
              <a:t>       (</a:t>
            </a:r>
            <a:r>
              <a:rPr lang="en-US" sz="1600" dirty="0" err="1">
                <a:latin typeface="PT Mono" panose="02060509020205020204" pitchFamily="49" charset="77"/>
              </a:rPr>
              <a:t>v_post</a:t>
            </a:r>
            <a:r>
              <a:rPr lang="en-US" sz="1600" dirty="0">
                <a:latin typeface="PT Mono" panose="02060509020205020204" pitchFamily="49" charset="77"/>
              </a:rPr>
              <a:t> == v AND </a:t>
            </a:r>
            <a:r>
              <a:rPr lang="en-US" sz="1600" dirty="0" err="1">
                <a:latin typeface="PT Mono" panose="02060509020205020204" pitchFamily="49" charset="77"/>
              </a:rPr>
              <a:t>p_post</a:t>
            </a:r>
            <a:r>
              <a:rPr lang="en-US" sz="1600" dirty="0">
                <a:latin typeface="PT Mono" panose="02060509020205020204" pitchFamily="49" charset="77"/>
              </a:rPr>
              <a:t> == p AND </a:t>
            </a:r>
            <a:r>
              <a:rPr lang="en-US" sz="1600" dirty="0" err="1">
                <a:latin typeface="PT Mono" panose="02060509020205020204" pitchFamily="49" charset="77"/>
              </a:rPr>
              <a:t>a_post</a:t>
            </a:r>
            <a:r>
              <a:rPr lang="en-US" sz="1600" dirty="0">
                <a:latin typeface="PT Mono" panose="02060509020205020204" pitchFamily="49" charset="77"/>
              </a:rPr>
              <a:t> == 0);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4364D-9FCB-8646-88DD-9502C190BC3B}"/>
              </a:ext>
            </a:extLst>
          </p:cNvPr>
          <p:cNvSpPr txBox="1"/>
          <p:nvPr/>
        </p:nvSpPr>
        <p:spPr>
          <a:xfrm>
            <a:off x="593127" y="4947870"/>
            <a:ext cx="1011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T Mono" panose="02060509020205020204" pitchFamily="49" charset="77"/>
              </a:rPr>
              <a:t>v_curr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 err="1">
                <a:latin typeface="PT Mono" panose="02060509020205020204" pitchFamily="49" charset="77"/>
              </a:rPr>
              <a:t>p_curr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 err="1">
                <a:latin typeface="PT Mono" panose="02060509020205020204" pitchFamily="49" charset="77"/>
              </a:rPr>
              <a:t>a_curr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>
                <a:latin typeface="PT Mono" panose="02060509020205020204" pitchFamily="49" charset="77"/>
              </a:rPr>
              <a:t>act()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2FE82-26B2-6448-8044-12D8FBC6CB0D}"/>
              </a:ext>
            </a:extLst>
          </p:cNvPr>
          <p:cNvSpPr txBox="1"/>
          <p:nvPr/>
        </p:nvSpPr>
        <p:spPr>
          <a:xfrm>
            <a:off x="10587054" y="5224870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Mono" panose="02060509020205020204" pitchFamily="49" charset="77"/>
              </a:rPr>
              <a:t>True</a:t>
            </a:r>
          </a:p>
          <a:p>
            <a:r>
              <a:rPr lang="en-US" dirty="0">
                <a:latin typeface="PT Mono" panose="02060509020205020204" pitchFamily="49" charset="77"/>
              </a:rPr>
              <a:t>False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0547DF-E975-7845-9075-8E05C0ED0749}"/>
              </a:ext>
            </a:extLst>
          </p:cNvPr>
          <p:cNvGrpSpPr/>
          <p:nvPr/>
        </p:nvGrpSpPr>
        <p:grpSpPr>
          <a:xfrm>
            <a:off x="7264029" y="2837477"/>
            <a:ext cx="4446190" cy="1938007"/>
            <a:chOff x="7264029" y="2837477"/>
            <a:chExt cx="4446190" cy="19380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253401-2DBE-024A-85EA-C00F7AEDFACC}"/>
                </a:ext>
              </a:extLst>
            </p:cNvPr>
            <p:cNvSpPr txBox="1"/>
            <p:nvPr/>
          </p:nvSpPr>
          <p:spPr>
            <a:xfrm>
              <a:off x="8143510" y="2837477"/>
              <a:ext cx="35667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performing act() will not change path or velocity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41D01A37-59BD-9848-BA99-C7EBCA231334}"/>
                </a:ext>
              </a:extLst>
            </p:cNvPr>
            <p:cNvSpPr/>
            <p:nvPr/>
          </p:nvSpPr>
          <p:spPr>
            <a:xfrm rot="8749861">
              <a:off x="7264029" y="4477997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573496-7D4D-E24E-82ED-0525098C75A7}"/>
                  </a:ext>
                </a:extLst>
              </p:cNvPr>
              <p:cNvSpPr txBox="1"/>
              <p:nvPr/>
            </p:nvSpPr>
            <p:spPr>
              <a:xfrm>
                <a:off x="1379100" y="4252177"/>
                <a:ext cx="3585469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24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post</m:t>
                          </m:r>
                        </m:sub>
                      </m:sSub>
                      <m:r>
                        <a:rPr lang="de-DE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sz="2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act</m:t>
                      </m:r>
                      <m:d>
                        <m:dPr>
                          <m:ctrlP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de-DE" sz="24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pre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573496-7D4D-E24E-82ED-0525098C7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00" y="4252177"/>
                <a:ext cx="3585469" cy="548612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52B8E0-CA81-3F43-B2CA-08C25D1ADBE1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6096000" y="2296744"/>
            <a:ext cx="0" cy="9312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7B4CC0-3997-BE42-8944-CE62FD4C35C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095998" y="4201338"/>
            <a:ext cx="2" cy="93120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915B573-07C0-DF47-8D17-6B2DCBCC9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8597790-C1B8-284D-8E2E-4953EA35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47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5D79D-46A1-284C-8A2E-C27F61FBB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366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F1F899-D247-FE49-83D8-031EF74841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 Monitor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F1F899-D247-FE49-83D8-031EF7484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B4487-A1B2-0142-BE95-178E5534F7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Input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previous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current state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b="1" dirty="0"/>
                  <a:t>Output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True / False</a:t>
                </a:r>
              </a:p>
              <a:p>
                <a:r>
                  <a:rPr lang="en-US" b="1" dirty="0"/>
                  <a:t>Task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Is there a transition from the previous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the current state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that can be explained by the model?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B4487-A1B2-0142-BE95-178E5534F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E69D31-6B54-3B48-91A5-375851C2D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383D1-7AAC-0447-AF22-72F49358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3D48C-C448-834C-94C0-A27D9DCC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4415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A9A7-8B89-F04C-B893-E14670CF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Monitor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CA7684-5640-4E42-85D7-E71473E2CFF7}"/>
              </a:ext>
            </a:extLst>
          </p:cNvPr>
          <p:cNvGrpSpPr/>
          <p:nvPr/>
        </p:nvGrpSpPr>
        <p:grpSpPr>
          <a:xfrm>
            <a:off x="730988" y="1690688"/>
            <a:ext cx="10730023" cy="606056"/>
            <a:chOff x="730988" y="2617997"/>
            <a:chExt cx="10730023" cy="6060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A3CAD-DBF2-994D-AE9A-06D74D015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79668"/>
              <a:ext cx="10515600" cy="48271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9C1EBA-CF20-2846-AC8A-59B5DCD14086}"/>
                </a:ext>
              </a:extLst>
            </p:cNvPr>
            <p:cNvSpPr/>
            <p:nvPr/>
          </p:nvSpPr>
          <p:spPr>
            <a:xfrm>
              <a:off x="730988" y="2617997"/>
              <a:ext cx="10730023" cy="60605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F6A3F92-B9DD-014E-A568-77046A50255D}"/>
              </a:ext>
            </a:extLst>
          </p:cNvPr>
          <p:cNvSpPr/>
          <p:nvPr/>
        </p:nvSpPr>
        <p:spPr>
          <a:xfrm>
            <a:off x="5029198" y="2648913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89C2CF-DB20-C642-A156-AACBA3A45043}"/>
              </a:ext>
            </a:extLst>
          </p:cNvPr>
          <p:cNvSpPr txBox="1"/>
          <p:nvPr/>
        </p:nvSpPr>
        <p:spPr>
          <a:xfrm>
            <a:off x="2329157" y="3974476"/>
            <a:ext cx="7533682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return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&gt;= 0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v_prev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AND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A*t_post^2 / 2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v_prev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p_pre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 OR</a:t>
            </a:r>
          </a:p>
          <a:p>
            <a:endParaRPr lang="en-US" sz="16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&gt;= 0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0 AND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p_pre</a:t>
            </a:r>
            <a:endParaRPr lang="en-US" sz="1600" dirty="0">
              <a:solidFill>
                <a:schemeClr val="tx1"/>
              </a:solidFill>
              <a:latin typeface="PT Mono" panose="02060509020205020204" pitchFamily="49" charset="7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EA598A-EC68-F447-8709-774143DACAB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095999" y="2296744"/>
            <a:ext cx="1" cy="35216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D51A1F-65E3-7D44-89C0-9A50763009A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6095998" y="3622307"/>
            <a:ext cx="1" cy="35216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F6BA561-FF4F-9945-815F-7F29B83D3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C51D7-BA60-A540-BF74-614551B948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DE35DF-3C62-EC42-86ED-5DDC1313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75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DF2C-0336-504A-8F04-7093F603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become too complex!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51D055-FA29-ED4C-8493-06AB383CA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64" y="1663700"/>
            <a:ext cx="4916272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12A41-7CAC-FC42-A353-05546AC57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[2] Human-level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reinforcement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en-GB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D572DA0E-C3E6-9A4C-A4BC-402AE23349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1A590-C3E3-1444-B688-3865C97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353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BD9B4F-DC51-994F-B698-384071E8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C2666-DA29-CA4B-8D0A-F546F3C41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3672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1. </a:t>
            </a:r>
            <a:r>
              <a:rPr lang="en-US" b="1" dirty="0" err="1">
                <a:latin typeface="PT Mono" panose="02060509020205020204" pitchFamily="49" charset="77"/>
                <a:ea typeface="Fira Mono" panose="020B0609050000020004" pitchFamily="49" charset="0"/>
              </a:rPr>
              <a:t>JSCGeneric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init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, (S,A,R,E), choose, update, done, CM, MM)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2.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init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3.     while (!done(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4.         if (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MM(</a:t>
            </a:r>
            <a:r>
              <a:rPr lang="en-US" b="1" dirty="0" err="1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, </a:t>
            </a:r>
            <a:r>
              <a:rPr lang="en-US" b="1" dirty="0" err="1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)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5.             u := choose({a ∈ A | 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CM(a, </a:t>
            </a:r>
            <a:r>
              <a:rPr lang="en-US" b="1" dirty="0" err="1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)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6.         } else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7.             u := choose(A); 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// do something more clever (expert, …)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8.	      }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9.    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10.    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E(u,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11.         update(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, u,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12.     }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13. }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2AA00B-2DD0-524E-B3E5-40840C99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2F9138-DE0B-1B46-A925-94F252BB49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2D976-4AD2-F743-86A7-03862E14F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3169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1554-C79B-3646-9C2F-8635E77F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ModelPlex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8FC9C-8F17-694E-86F4-EB149B33578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Input: </a:t>
                </a:r>
                <a:br>
                  <a:rPr lang="en-US" dirty="0"/>
                </a:br>
                <a:r>
                  <a:rPr lang="en-US" dirty="0"/>
                  <a:t>verified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b="1" dirty="0"/>
                  <a:t>Output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(simpler) arithmetic formula</a:t>
                </a:r>
              </a:p>
              <a:p>
                <a:r>
                  <a:rPr lang="en-US" b="1" dirty="0"/>
                  <a:t>Task:</a:t>
                </a:r>
                <a:br>
                  <a:rPr lang="en-US" dirty="0"/>
                </a:br>
                <a:r>
                  <a:rPr lang="en-US" dirty="0"/>
                  <a:t>Rewrite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 </a:t>
                </a:r>
                <a:br>
                  <a:rPr lang="en-US" dirty="0"/>
                </a:br>
                <a:r>
                  <a:rPr lang="en-US" dirty="0"/>
                  <a:t>Apply Theorem Proving until nothing can be done anymore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8FC9C-8F17-694E-86F4-EB149B3357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3086B9-26F7-6E42-95BE-E4CD4E07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C0B7F1-F264-0742-B08E-0C568D2A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51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5FC54-68F4-5844-AF05-9BB681BC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4278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B1D3334-29DA-5B41-850B-AED32DC3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ModelPlex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2C567E-358B-B24E-872C-E468BDBC6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Calculation Rules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Automatic Reasoning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ACD68-9491-E344-BD28-C8C4B0EC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66" y="4360324"/>
            <a:ext cx="9715068" cy="1816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E9C1AF-3F40-D844-AEEB-87DED5AD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0" y="2286112"/>
            <a:ext cx="8750300" cy="1130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3EA11D-6553-724E-B065-04E8A9EC8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F299E-6687-ED47-AA3D-FC0B651A0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AEBCE-E51F-D042-B62B-62D254D5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324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10208-EC1F-8041-9EC6-C7DA6ABA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289D9-14FB-F24D-9815-0BCD60D44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good reasons to formally verify a system!</a:t>
            </a:r>
          </a:p>
          <a:p>
            <a:endParaRPr lang="en-US" dirty="0"/>
          </a:p>
          <a:p>
            <a:r>
              <a:rPr lang="en-US" dirty="0"/>
              <a:t>Model Checking</a:t>
            </a:r>
          </a:p>
          <a:p>
            <a:endParaRPr lang="en-US" dirty="0"/>
          </a:p>
          <a:p>
            <a:r>
              <a:rPr lang="en-US" dirty="0"/>
              <a:t>MDP Verification via PRISM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Policy Verification of a Neural Network</a:t>
            </a:r>
          </a:p>
          <a:p>
            <a:endParaRPr lang="en-US" dirty="0"/>
          </a:p>
          <a:p>
            <a:r>
              <a:rPr lang="en-US" dirty="0"/>
              <a:t>Runtime Verification via Hybrid Programs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46784-5940-D44E-8F79-7535256F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42BCBF-E70B-3E46-8F35-1DE8CC94B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728098-F1FD-3F4D-982D-2A125493A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625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84AB-6897-6446-A701-8F8DC1FF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make 100% fail prove?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29858-6F97-A240-992F-C901C23CD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b="1" dirty="0"/>
              <a:t>Not in practice…</a:t>
            </a:r>
          </a:p>
          <a:p>
            <a:endParaRPr lang="en-US" dirty="0"/>
          </a:p>
          <a:p>
            <a:r>
              <a:rPr lang="en-US" dirty="0"/>
              <a:t>Specification might incomplete / wrong</a:t>
            </a:r>
          </a:p>
          <a:p>
            <a:endParaRPr lang="en-US" dirty="0"/>
          </a:p>
          <a:p>
            <a:r>
              <a:rPr lang="en-US" dirty="0"/>
              <a:t>Assumptions might be violated (independent and identically sampled data, …)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Alignment Problem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Numeric errors </a:t>
            </a:r>
            <a:r>
              <a:rPr lang="en-US" dirty="0">
                <a:sym typeface="Wingdings" pitchFamily="2" charset="2"/>
              </a:rPr>
              <a:t> Verification of the implementation important</a:t>
            </a:r>
          </a:p>
          <a:p>
            <a:endParaRPr lang="en-US" dirty="0"/>
          </a:p>
          <a:p>
            <a:r>
              <a:rPr lang="en-US" dirty="0"/>
              <a:t>Models might not reflect reality, or are too simple</a:t>
            </a:r>
          </a:p>
          <a:p>
            <a:endParaRPr lang="en-US" dirty="0"/>
          </a:p>
          <a:p>
            <a:r>
              <a:rPr lang="en-US" dirty="0"/>
              <a:t>Misleading Probabilities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E363E1-2A06-2448-B4B8-F0609758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69804-F670-7A41-AB37-59A6D2668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5A6EC-9756-3E44-9EE8-7F3C1E4A0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599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EE5E1-BE68-D54F-BB7E-6A2F238C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262AA-512E-A74F-9E21-DCB80085D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[1] Reuters, “Toyota to recall 1.9 million Prius cars for software defect in hybrid system”,  </a:t>
            </a:r>
            <a:r>
              <a:rPr lang="en-GB" dirty="0">
                <a:hlinkClick r:id="rId2"/>
              </a:rPr>
              <a:t>https://www.reuters.com/article/us-toyota-recall-idUSBREA1B1B920140212</a:t>
            </a:r>
            <a:r>
              <a:rPr lang="en-GB" dirty="0"/>
              <a:t> (25.07.2018)</a:t>
            </a:r>
          </a:p>
          <a:p>
            <a:r>
              <a:rPr lang="de-DE" dirty="0"/>
              <a:t>[2] </a:t>
            </a:r>
            <a:r>
              <a:rPr lang="de-DE" dirty="0" err="1"/>
              <a:t>Mnih</a:t>
            </a:r>
            <a:r>
              <a:rPr lang="de-DE" dirty="0"/>
              <a:t>, Volodymyr, et al. "Human-level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reinforcement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." </a:t>
            </a:r>
            <a:r>
              <a:rPr lang="de-DE" i="1" dirty="0"/>
              <a:t>Nature</a:t>
            </a:r>
            <a:r>
              <a:rPr lang="de-DE" dirty="0"/>
              <a:t> 518.7540 (2015): 529.[3] Robust </a:t>
            </a:r>
            <a:r>
              <a:rPr lang="de-DE" dirty="0" err="1"/>
              <a:t>Physical</a:t>
            </a:r>
            <a:r>
              <a:rPr lang="de-DE" dirty="0"/>
              <a:t>-World </a:t>
            </a:r>
            <a:r>
              <a:rPr lang="de-DE" dirty="0" err="1"/>
              <a:t>Attacks</a:t>
            </a:r>
            <a:r>
              <a:rPr lang="de-DE" dirty="0"/>
              <a:t> on </a:t>
            </a:r>
            <a:r>
              <a:rPr lang="de-DE" dirty="0" err="1"/>
              <a:t>Deep</a:t>
            </a:r>
            <a:r>
              <a:rPr lang="de-DE" dirty="0"/>
              <a:t> Learning Visual </a:t>
            </a:r>
            <a:r>
              <a:rPr lang="de-DE" dirty="0" err="1"/>
              <a:t>Classification</a:t>
            </a:r>
            <a:endParaRPr lang="de-DE" dirty="0"/>
          </a:p>
          <a:p>
            <a:r>
              <a:rPr lang="de-DE" dirty="0"/>
              <a:t>[4] Van Wesel, Perry,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Alwyn</a:t>
            </a:r>
            <a:r>
              <a:rPr lang="de-DE" dirty="0"/>
              <a:t> E. </a:t>
            </a:r>
            <a:r>
              <a:rPr lang="de-DE" dirty="0" err="1"/>
              <a:t>Goodloe</a:t>
            </a:r>
            <a:r>
              <a:rPr lang="de-DE" dirty="0"/>
              <a:t>. "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." (2017).</a:t>
            </a:r>
          </a:p>
          <a:p>
            <a:r>
              <a:rPr lang="en-GB" dirty="0"/>
              <a:t>[5] Model checking lecture by Esparza: </a:t>
            </a:r>
            <a:r>
              <a:rPr lang="en-GB" dirty="0">
                <a:hlinkClick r:id="rId3"/>
              </a:rPr>
              <a:t>https://www7.in.tum.de/um/courses/mc/ss2018/</a:t>
            </a:r>
            <a:r>
              <a:rPr lang="en-GB" dirty="0"/>
              <a:t> (25.07.2018) </a:t>
            </a:r>
          </a:p>
          <a:p>
            <a:r>
              <a:rPr lang="de-DE" dirty="0"/>
              <a:t>[6] </a:t>
            </a:r>
            <a:r>
              <a:rPr lang="de-DE" dirty="0" err="1"/>
              <a:t>Probabilistic</a:t>
            </a:r>
            <a:r>
              <a:rPr lang="de-DE" dirty="0"/>
              <a:t> Model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David Parker: </a:t>
            </a:r>
            <a:r>
              <a:rPr lang="en-GB" dirty="0">
                <a:hlinkClick r:id="rId4"/>
              </a:rPr>
              <a:t>http://www.prismmodelchecker.org/lectures/pmc/</a:t>
            </a:r>
            <a:r>
              <a:rPr lang="en-GB" dirty="0"/>
              <a:t> (25.07.2018)</a:t>
            </a:r>
          </a:p>
          <a:p>
            <a:r>
              <a:rPr lang="en-GB" dirty="0"/>
              <a:t>[7] </a:t>
            </a:r>
            <a:r>
              <a:rPr lang="de-DE" dirty="0"/>
              <a:t>Katz, Guy, et al. "</a:t>
            </a:r>
            <a:r>
              <a:rPr lang="de-DE" dirty="0" err="1"/>
              <a:t>Reluplex</a:t>
            </a:r>
            <a:r>
              <a:rPr lang="de-DE" dirty="0"/>
              <a:t>: An </a:t>
            </a:r>
            <a:r>
              <a:rPr lang="de-DE" dirty="0" err="1"/>
              <a:t>efficient</a:t>
            </a:r>
            <a:r>
              <a:rPr lang="de-DE" dirty="0"/>
              <a:t> SMT </a:t>
            </a:r>
            <a:r>
              <a:rPr lang="de-DE" dirty="0" err="1"/>
              <a:t>solver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verifying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." </a:t>
            </a:r>
            <a:r>
              <a:rPr lang="de-DE" i="1" dirty="0"/>
              <a:t>International Conference on Computer </a:t>
            </a:r>
            <a:r>
              <a:rPr lang="de-DE" i="1" dirty="0" err="1"/>
              <a:t>Aided</a:t>
            </a:r>
            <a:r>
              <a:rPr lang="de-DE" i="1" dirty="0"/>
              <a:t> </a:t>
            </a:r>
            <a:r>
              <a:rPr lang="de-DE" i="1" dirty="0" err="1"/>
              <a:t>Verification</a:t>
            </a:r>
            <a:r>
              <a:rPr lang="de-DE" dirty="0"/>
              <a:t>. Springer, Cham, 2017.</a:t>
            </a:r>
          </a:p>
          <a:p>
            <a:r>
              <a:rPr lang="en-US" dirty="0"/>
              <a:t>[8] </a:t>
            </a:r>
            <a:r>
              <a:rPr lang="de-DE" dirty="0"/>
              <a:t>Fulton, Nathan, </a:t>
            </a:r>
            <a:r>
              <a:rPr lang="de-DE" dirty="0" err="1"/>
              <a:t>and</a:t>
            </a:r>
            <a:r>
              <a:rPr lang="de-DE" dirty="0"/>
              <a:t> André Platzer. "Safe Reinforcement Learning via Formal </a:t>
            </a:r>
            <a:r>
              <a:rPr lang="de-DE" dirty="0" err="1"/>
              <a:t>Methods</a:t>
            </a:r>
            <a:r>
              <a:rPr lang="de-DE" dirty="0"/>
              <a:t>." (2018).</a:t>
            </a: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FB30A-ACF8-B84B-BD2C-B45385EF6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97B0F9-4184-AB4A-8939-B2B59D1B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AD2096-5568-4C46-9C82-3F8BCBD8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48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0573-9557-6D4F-9705-141F72A5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A8DD4-337B-DA48-9CDE-531B5894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63" y="1690688"/>
            <a:ext cx="7878674" cy="443366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6591DC-C37D-A54F-A95C-A4FEB4FB4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[3] Robust </a:t>
            </a:r>
            <a:r>
              <a:rPr lang="de-DE" dirty="0" err="1"/>
              <a:t>Physical</a:t>
            </a:r>
            <a:r>
              <a:rPr lang="de-DE" dirty="0"/>
              <a:t>-World </a:t>
            </a:r>
            <a:r>
              <a:rPr lang="de-DE" dirty="0" err="1"/>
              <a:t>Attacks</a:t>
            </a:r>
            <a:r>
              <a:rPr lang="de-DE" dirty="0"/>
              <a:t> on </a:t>
            </a:r>
            <a:r>
              <a:rPr lang="de-DE" dirty="0" err="1"/>
              <a:t>Deep</a:t>
            </a:r>
            <a:r>
              <a:rPr lang="de-DE" dirty="0"/>
              <a:t> Learning Visual </a:t>
            </a:r>
            <a:r>
              <a:rPr lang="de-DE" dirty="0" err="1"/>
              <a:t>Classification</a:t>
            </a:r>
            <a:endParaRPr lang="en-GB" dirty="0"/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7A5CDDFA-22F6-5C49-9461-FD3316D49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7848F-3379-F045-9FDC-0CD627DD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14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0573-9557-6D4F-9705-141F72A5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and Fast Exploration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6591DC-C37D-A54F-A95C-A4FEB4FB4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chrome://</a:t>
            </a:r>
            <a:r>
              <a:rPr lang="en-GB" dirty="0" err="1"/>
              <a:t>dino</a:t>
            </a:r>
            <a:r>
              <a:rPr lang="en-GB" dirty="0"/>
              <a:t>/</a:t>
            </a:r>
          </a:p>
        </p:txBody>
      </p:sp>
      <p:pic>
        <p:nvPicPr>
          <p:cNvPr id="6" name="trex-runner.mov">
            <a:hlinkClick r:id="" action="ppaction://media"/>
            <a:extLst>
              <a:ext uri="{FF2B5EF4-FFF2-40B4-BE49-F238E27FC236}">
                <a16:creationId xmlns:a16="http://schemas.microsoft.com/office/drawing/2014/main" id="{A1325403-8FAB-E544-A944-485ED7B727C9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25625"/>
            <a:ext cx="6688539" cy="3551238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347955-5C37-5C41-BDC6-0C3274BD6920}"/>
              </a:ext>
            </a:extLst>
          </p:cNvPr>
          <p:cNvSpPr txBox="1">
            <a:spLocks/>
          </p:cNvSpPr>
          <p:nvPr/>
        </p:nvSpPr>
        <p:spPr>
          <a:xfrm>
            <a:off x="8153400" y="1825625"/>
            <a:ext cx="32004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Exploration too dangerous and </a:t>
            </a:r>
            <a:r>
              <a:rPr lang="en-US" dirty="0" err="1"/>
              <a:t>inefficent</a:t>
            </a:r>
            <a:endParaRPr lang="en-US" dirty="0"/>
          </a:p>
          <a:p>
            <a:r>
              <a:rPr lang="en-US" dirty="0"/>
              <a:t>Inject domain knowledge via specifications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82030B31-4051-0143-A32D-F370D5A7B1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3D565-79A9-7E42-87BC-582EBF0F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04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B30B-D971-7D43-94B8-BA451EB4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vs Safety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19F963F-5110-F346-BDFA-349A2BB2E471}"/>
              </a:ext>
            </a:extLst>
          </p:cNvPr>
          <p:cNvGrpSpPr/>
          <p:nvPr/>
        </p:nvGrpSpPr>
        <p:grpSpPr>
          <a:xfrm>
            <a:off x="1534236" y="1690688"/>
            <a:ext cx="9819564" cy="1092664"/>
            <a:chOff x="1534236" y="2442526"/>
            <a:chExt cx="9819564" cy="10926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86EDA45-32A9-9242-AC72-E7E2D49BCC69}"/>
                </a:ext>
              </a:extLst>
            </p:cNvPr>
            <p:cNvSpPr/>
            <p:nvPr/>
          </p:nvSpPr>
          <p:spPr>
            <a:xfrm>
              <a:off x="4143869" y="2442526"/>
              <a:ext cx="3493826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Clever RL Algorithm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D7DDA7-953A-D84E-B275-0CB2E71131B8}"/>
                </a:ext>
              </a:extLst>
            </p:cNvPr>
            <p:cNvSpPr txBox="1"/>
            <p:nvPr/>
          </p:nvSpPr>
          <p:spPr>
            <a:xfrm>
              <a:off x="1534236" y="2696470"/>
              <a:ext cx="18360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Problem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8D752E-137A-7242-867E-B69D4B4EFDDD}"/>
                </a:ext>
              </a:extLst>
            </p:cNvPr>
            <p:cNvSpPr txBox="1"/>
            <p:nvPr/>
          </p:nvSpPr>
          <p:spPr>
            <a:xfrm>
              <a:off x="8411277" y="2696469"/>
              <a:ext cx="29425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Optimized Policy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A6BC503-21CE-C541-A909-DF993C15B68C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3370287" y="2988858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5B8D8F-3083-3642-944B-171A6F7BAD63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7637695" y="2988857"/>
              <a:ext cx="773582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4B716B-9BE4-3147-A137-48ACBFD7EC26}"/>
              </a:ext>
            </a:extLst>
          </p:cNvPr>
          <p:cNvGrpSpPr/>
          <p:nvPr/>
        </p:nvGrpSpPr>
        <p:grpSpPr>
          <a:xfrm>
            <a:off x="838200" y="3727345"/>
            <a:ext cx="9846860" cy="1092664"/>
            <a:chOff x="838200" y="4581467"/>
            <a:chExt cx="9846860" cy="109266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A0E2FA-78CA-F647-B83F-DEAE8B2769D5}"/>
                </a:ext>
              </a:extLst>
            </p:cNvPr>
            <p:cNvSpPr/>
            <p:nvPr/>
          </p:nvSpPr>
          <p:spPr>
            <a:xfrm>
              <a:off x="4143869" y="4581467"/>
              <a:ext cx="3493826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Theorem Solver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11FFDC-9711-9847-9B29-2A9760B14348}"/>
                </a:ext>
              </a:extLst>
            </p:cNvPr>
            <p:cNvSpPr txBox="1"/>
            <p:nvPr/>
          </p:nvSpPr>
          <p:spPr>
            <a:xfrm>
              <a:off x="838200" y="4835411"/>
              <a:ext cx="25320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Specification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2E61DE-B7DC-B34F-8FAB-698835118768}"/>
                </a:ext>
              </a:extLst>
            </p:cNvPr>
            <p:cNvSpPr txBox="1"/>
            <p:nvPr/>
          </p:nvSpPr>
          <p:spPr>
            <a:xfrm>
              <a:off x="8411277" y="4835411"/>
              <a:ext cx="2273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Safe Policy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74DB118-6CC2-BF48-83DD-7151136C5641}"/>
                </a:ext>
              </a:extLst>
            </p:cNvPr>
            <p:cNvCxnSpPr>
              <a:cxnSpLocks/>
              <a:stCxn id="31" idx="3"/>
              <a:endCxn id="30" idx="1"/>
            </p:cNvCxnSpPr>
            <p:nvPr/>
          </p:nvCxnSpPr>
          <p:spPr>
            <a:xfrm>
              <a:off x="3370287" y="5127799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54956B-D633-CD4D-BBC9-936C28D1F96C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7637695" y="5127799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408772-A92D-5B44-8C61-3DAB8D54A073}"/>
              </a:ext>
            </a:extLst>
          </p:cNvPr>
          <p:cNvGrpSpPr/>
          <p:nvPr/>
        </p:nvGrpSpPr>
        <p:grpSpPr>
          <a:xfrm>
            <a:off x="3215017" y="2633742"/>
            <a:ext cx="5351530" cy="3378930"/>
            <a:chOff x="3215017" y="2633742"/>
            <a:chExt cx="5351530" cy="337893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E4649AF-3C98-3B4B-9415-15D9DE25D1FE}"/>
                </a:ext>
              </a:extLst>
            </p:cNvPr>
            <p:cNvSpPr txBox="1"/>
            <p:nvPr/>
          </p:nvSpPr>
          <p:spPr>
            <a:xfrm>
              <a:off x="5568418" y="2633742"/>
              <a:ext cx="6447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solidFill>
                    <a:srgbClr val="2D75B6"/>
                  </a:solidFill>
                </a:rPr>
                <a:t>+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AA5688B-5BEA-334C-90EE-59A0F145FCCE}"/>
                </a:ext>
              </a:extLst>
            </p:cNvPr>
            <p:cNvSpPr txBox="1"/>
            <p:nvPr/>
          </p:nvSpPr>
          <p:spPr>
            <a:xfrm>
              <a:off x="3215017" y="5366341"/>
              <a:ext cx="53515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D75B6"/>
                  </a:solidFill>
                </a:rPr>
                <a:t>Optimized and Safe Policy?</a:t>
              </a:r>
            </a:p>
          </p:txBody>
        </p: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939AD6-FD02-DB4C-B6DA-4677636A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FC91659C-C0CA-FB49-95C7-476E211A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8A71AD-C0E3-B349-8367-88C14902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02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4F82-D01F-7A4D-8BDB-5C4D3EB1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 Verification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71C114-DB6A-0049-9BD6-D5B3347D48B3}"/>
              </a:ext>
            </a:extLst>
          </p:cNvPr>
          <p:cNvSpPr txBox="1"/>
          <p:nvPr/>
        </p:nvSpPr>
        <p:spPr>
          <a:xfrm>
            <a:off x="549250" y="4044639"/>
            <a:ext cx="510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Does my MDP reflect the reality?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7A6E70-4B82-4047-8E3B-F6D6320D8018}"/>
              </a:ext>
            </a:extLst>
          </p:cNvPr>
          <p:cNvSpPr txBox="1"/>
          <p:nvPr/>
        </p:nvSpPr>
        <p:spPr>
          <a:xfrm>
            <a:off x="3488121" y="5119830"/>
            <a:ext cx="7865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Will at least 95% of my runs end up in a good state?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AEAD8-9FF7-B145-AD30-FC0B87A0BDA0}"/>
              </a:ext>
            </a:extLst>
          </p:cNvPr>
          <p:cNvGrpSpPr/>
          <p:nvPr/>
        </p:nvGrpSpPr>
        <p:grpSpPr>
          <a:xfrm>
            <a:off x="423235" y="1690688"/>
            <a:ext cx="11345529" cy="1894893"/>
            <a:chOff x="419210" y="1406773"/>
            <a:chExt cx="11345529" cy="18948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393598-15A6-FB4D-9438-E42591349120}"/>
                </a:ext>
              </a:extLst>
            </p:cNvPr>
            <p:cNvGrpSpPr/>
            <p:nvPr/>
          </p:nvGrpSpPr>
          <p:grpSpPr>
            <a:xfrm>
              <a:off x="2190466" y="1876784"/>
              <a:ext cx="7689637" cy="1092664"/>
              <a:chOff x="2886502" y="2442526"/>
              <a:chExt cx="7689637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78A13-F133-1947-BDB6-82DA370957CF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FD783-76B6-064C-8B4D-C62A61FE95CA}"/>
                  </a:ext>
                </a:extLst>
              </p:cNvPr>
              <p:cNvSpPr txBox="1"/>
              <p:nvPr/>
            </p:nvSpPr>
            <p:spPr>
              <a:xfrm>
                <a:off x="2886502" y="2696468"/>
                <a:ext cx="13821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0D2D67-89B5-8745-A6C0-EB1EE9D764CC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D447E22-69D6-1B4E-ACF6-8CDD91B832FF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6"/>
                <a:ext cx="819328" cy="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9148541-7A9C-6F46-8FB7-8B6D2D83A9A8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12ABF2-44B9-434B-B65B-FC94A3681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50" y="1702966"/>
              <a:ext cx="1800367" cy="1440294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102A04-5B38-194E-90CF-AD6C5488B5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98519" y="1850170"/>
              <a:ext cx="1566220" cy="1145886"/>
              <a:chOff x="4378841" y="2477386"/>
              <a:chExt cx="3182682" cy="232853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13CBE9A-2DA9-4441-A3C1-9798E61640E9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000B88E-2133-7040-8FD6-C531646A3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36F89FD-7BC5-0C40-9AE5-58F01D6F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7CC3329-5689-E440-BF4D-5838CF003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52D8CA1-2C96-D041-AB0A-00AEA2D344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85E6C91-5746-D346-A1C4-C2321ACE96A0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DD0FE576-789A-2C47-B6C9-7581312401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016A25-FD15-1740-AABF-59B75A4070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B465D09-AA0C-D74F-9CCE-F0E98DE89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A79A09-971F-CC4A-8D3A-D18E6DB90DEE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AB30E76-6631-F74D-A7A0-AA1F4C6C27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4EE29A1-C4D9-FC47-8EC8-E7C6E3F7EF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402682-8610-C344-9DE4-84063202BC77}"/>
                  </a:ext>
                </a:extLst>
              </p:cNvPr>
              <p:cNvCxnSpPr>
                <a:stCxn id="89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7C0A570-258E-F642-BA50-4224E8C7FD31}"/>
                  </a:ext>
                </a:extLst>
              </p:cNvPr>
              <p:cNvCxnSpPr>
                <a:stCxn id="89" idx="6"/>
                <a:endCxn id="93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619F45E-58AE-4946-B3BD-A08D428C3DD7}"/>
                  </a:ext>
                </a:extLst>
              </p:cNvPr>
              <p:cNvCxnSpPr>
                <a:stCxn id="89" idx="6"/>
                <a:endCxn id="94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A3F3586-E2A1-4049-8958-10625BE895A6}"/>
                  </a:ext>
                </a:extLst>
              </p:cNvPr>
              <p:cNvCxnSpPr>
                <a:cxnSpLocks/>
                <a:stCxn id="89" idx="6"/>
                <a:endCxn id="95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3574162-C3A9-2C48-B423-33655D3DAAB8}"/>
                  </a:ext>
                </a:extLst>
              </p:cNvPr>
              <p:cNvCxnSpPr>
                <a:cxnSpLocks/>
                <a:stCxn id="92" idx="6"/>
                <a:endCxn id="87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0EC2D08-8D47-0A42-BA60-385BC8CA6D5C}"/>
                  </a:ext>
                </a:extLst>
              </p:cNvPr>
              <p:cNvCxnSpPr>
                <a:cxnSpLocks/>
                <a:stCxn id="92" idx="6"/>
                <a:endCxn id="88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72E8582-A655-104A-BAFE-31565FEDD632}"/>
                  </a:ext>
                </a:extLst>
              </p:cNvPr>
              <p:cNvCxnSpPr>
                <a:cxnSpLocks/>
                <a:stCxn id="91" idx="6"/>
                <a:endCxn id="95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12EC342-D574-E94C-9EEF-401607CC6009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A4844B6-F741-454D-9393-6D43FB5153F8}"/>
                  </a:ext>
                </a:extLst>
              </p:cNvPr>
              <p:cNvCxnSpPr>
                <a:cxnSpLocks/>
                <a:stCxn id="91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B2961C8-04C0-544E-8A43-A203B141A9C7}"/>
                  </a:ext>
                </a:extLst>
              </p:cNvPr>
              <p:cNvCxnSpPr>
                <a:cxnSpLocks/>
                <a:stCxn id="91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D16EBF0-C2E5-AA4F-8049-6F7F37980719}"/>
                  </a:ext>
                </a:extLst>
              </p:cNvPr>
              <p:cNvCxnSpPr>
                <a:cxnSpLocks/>
                <a:stCxn id="95" idx="6"/>
                <a:endCxn id="88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3E645BA-F62B-844C-8C84-A5853A893A85}"/>
                  </a:ext>
                </a:extLst>
              </p:cNvPr>
              <p:cNvCxnSpPr>
                <a:cxnSpLocks/>
                <a:stCxn id="95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A554FCB-33FB-3D42-B6D3-47096218DD30}"/>
                  </a:ext>
                </a:extLst>
              </p:cNvPr>
              <p:cNvCxnSpPr>
                <a:cxnSpLocks/>
                <a:stCxn id="90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1241023-5687-5A42-8518-679518E9D32E}"/>
                  </a:ext>
                </a:extLst>
              </p:cNvPr>
              <p:cNvCxnSpPr>
                <a:cxnSpLocks/>
                <a:stCxn id="90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5FC63A-E592-6343-80A5-8A189CA8D034}"/>
                  </a:ext>
                </a:extLst>
              </p:cNvPr>
              <p:cNvCxnSpPr>
                <a:cxnSpLocks/>
                <a:stCxn id="90" idx="6"/>
                <a:endCxn id="94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B492707-6258-744F-8B09-1DF950AF5413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462A0B4-40A7-D249-9563-69A0FF907EE7}"/>
                  </a:ext>
                </a:extLst>
              </p:cNvPr>
              <p:cNvCxnSpPr>
                <a:cxnSpLocks/>
                <a:stCxn id="93" idx="6"/>
                <a:endCxn id="87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213A190-E4D7-454A-9573-E90C87CAC6A7}"/>
                  </a:ext>
                </a:extLst>
              </p:cNvPr>
              <p:cNvCxnSpPr>
                <a:cxnSpLocks/>
                <a:stCxn id="93" idx="6"/>
                <a:endCxn id="88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D88FD6E-F6C5-4C4D-B429-FC5BA263094A}"/>
                  </a:ext>
                </a:extLst>
              </p:cNvPr>
              <p:cNvCxnSpPr>
                <a:cxnSpLocks/>
                <a:stCxn id="94" idx="6"/>
                <a:endCxn id="88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C96AC16-7C57-AB44-9522-E27F94231AAE}"/>
                  </a:ext>
                </a:extLst>
              </p:cNvPr>
              <p:cNvCxnSpPr>
                <a:cxnSpLocks/>
                <a:stCxn id="94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2EBAF0A-A28A-3140-BC8D-CCFCCE4E3D10}"/>
                </a:ext>
              </a:extLst>
            </p:cNvPr>
            <p:cNvSpPr/>
            <p:nvPr/>
          </p:nvSpPr>
          <p:spPr>
            <a:xfrm>
              <a:off x="419210" y="1406773"/>
              <a:ext cx="2984935" cy="1894893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55702B-6B84-AB4B-BBE3-E0E0FF505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[4] 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</p:txBody>
      </p:sp>
      <p:sp>
        <p:nvSpPr>
          <p:cNvPr id="54" name="Date Placeholder 8">
            <a:extLst>
              <a:ext uri="{FF2B5EF4-FFF2-40B4-BE49-F238E27FC236}">
                <a16:creationId xmlns:a16="http://schemas.microsoft.com/office/drawing/2014/main" id="{7DC53881-7AE1-A643-B4DF-D9F07DF7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39EB3-2628-2B44-AA88-6383D9AC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16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2889</Words>
  <Application>Microsoft Macintosh PowerPoint</Application>
  <PresentationFormat>Widescreen</PresentationFormat>
  <Paragraphs>818</Paragraphs>
  <Slides>55</Slides>
  <Notes>2</Notes>
  <HiddenSlides>9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Calibri </vt:lpstr>
      <vt:lpstr>Fira Mono</vt:lpstr>
      <vt:lpstr>Arial</vt:lpstr>
      <vt:lpstr>Calibri</vt:lpstr>
      <vt:lpstr>Calibri Light</vt:lpstr>
      <vt:lpstr>Cambria Math</vt:lpstr>
      <vt:lpstr>Mangal</vt:lpstr>
      <vt:lpstr>PT Mono</vt:lpstr>
      <vt:lpstr>Wingdings</vt:lpstr>
      <vt:lpstr>Office Theme</vt:lpstr>
      <vt:lpstr>PowerPoint Presentation</vt:lpstr>
      <vt:lpstr>Testing does not suffice</vt:lpstr>
      <vt:lpstr>Testing does not suffice</vt:lpstr>
      <vt:lpstr>Topics</vt:lpstr>
      <vt:lpstr>Models become too complex!</vt:lpstr>
      <vt:lpstr>Adversarial Examples</vt:lpstr>
      <vt:lpstr>Safe and Fast Exploration</vt:lpstr>
      <vt:lpstr>Optimization vs Safety</vt:lpstr>
      <vt:lpstr>Model Verification</vt:lpstr>
      <vt:lpstr>Policy Verification</vt:lpstr>
      <vt:lpstr>Code Verification</vt:lpstr>
      <vt:lpstr>Algorithm Verification</vt:lpstr>
      <vt:lpstr>Runtime Verification</vt:lpstr>
      <vt:lpstr>Comparison of Approaches</vt:lpstr>
      <vt:lpstr>Overview of Model Checking</vt:lpstr>
      <vt:lpstr>Model checking problem in Propositional logic </vt:lpstr>
      <vt:lpstr>Temporal logic</vt:lpstr>
      <vt:lpstr>Approaches for temporal logics</vt:lpstr>
      <vt:lpstr>Model checking in CTL: Example</vt:lpstr>
      <vt:lpstr>Model Checking in LTL Example</vt:lpstr>
      <vt:lpstr>CTL vs LTL</vt:lpstr>
      <vt:lpstr>Probabilistic Model checking for MDPs </vt:lpstr>
      <vt:lpstr>Probabilistic Model checking for MPDs in PCTL </vt:lpstr>
      <vt:lpstr>Probabilistic Model checking for MPDs in pLTL </vt:lpstr>
      <vt:lpstr>Probabilistic Model Checking Tool : PRISM</vt:lpstr>
      <vt:lpstr>Verification of a Policy</vt:lpstr>
      <vt:lpstr>Verification of a Policy</vt:lpstr>
      <vt:lpstr>Verification of a Neural Network</vt:lpstr>
      <vt:lpstr>Simple Neural Network</vt:lpstr>
      <vt:lpstr>PowerPoint Presentation</vt:lpstr>
      <vt:lpstr>Case Splitting to make it linear</vt:lpstr>
      <vt:lpstr>1. Split and Rewrite Equations</vt:lpstr>
      <vt:lpstr>2. Find assignment for new set of equations</vt:lpstr>
      <vt:lpstr>2. Find assignment for new set of equations</vt:lpstr>
      <vt:lpstr>2. Find assignment for new set of equations</vt:lpstr>
      <vt:lpstr>2. Find assignment for new set of equations</vt:lpstr>
      <vt:lpstr>2. Find assignment for new set of equations</vt:lpstr>
      <vt:lpstr>Final Result</vt:lpstr>
      <vt:lpstr>Problems</vt:lpstr>
      <vt:lpstr>“Safe Reinforcement Learning via Formal Methods”</vt:lpstr>
      <vt:lpstr>“Safe Reinforcement Learning via Formal Methods”</vt:lpstr>
      <vt:lpstr>Hybrid Program α </vt:lpstr>
      <vt:lpstr>Differential Dynamic Logic dL</vt:lpstr>
      <vt:lpstr>Full specification dL formula</vt:lpstr>
      <vt:lpstr>Controller and Model Monitor</vt:lpstr>
      <vt:lpstr>Controller Monitor CM</vt:lpstr>
      <vt:lpstr>Controller Monitor Example</vt:lpstr>
      <vt:lpstr>Model Monitor MM</vt:lpstr>
      <vt:lpstr>Controller Monitor Example</vt:lpstr>
      <vt:lpstr>Algorithm</vt:lpstr>
      <vt:lpstr>ModelPlex</vt:lpstr>
      <vt:lpstr>ModelPlex</vt:lpstr>
      <vt:lpstr>Summary</vt:lpstr>
      <vt:lpstr>Does it make 100% fail prove?</vt:lpstr>
      <vt:lpstr>Literature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Sina Shafaei</dc:creator>
  <cp:lastModifiedBy>Filip, Rene</cp:lastModifiedBy>
  <cp:revision>44</cp:revision>
  <dcterms:created xsi:type="dcterms:W3CDTF">2018-04-13T13:40:30Z</dcterms:created>
  <dcterms:modified xsi:type="dcterms:W3CDTF">2018-07-25T07:58:49Z</dcterms:modified>
</cp:coreProperties>
</file>